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72E4C77-A02C-49F5-A64A-AA75492ECAFA}" type="datetimeFigureOut">
              <a:rPr lang="pl-PL" smtClean="0"/>
              <a:pPr/>
              <a:t>2013-01-23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AD2FF1E-836B-49C8-86E1-9A1C30E5AC1D}"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E4C77-A02C-49F5-A64A-AA75492ECAFA}" type="datetimeFigureOut">
              <a:rPr lang="pl-PL" smtClean="0"/>
              <a:pPr/>
              <a:t>2013-01-23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2FF1E-836B-49C8-86E1-9A1C30E5AC1D}"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System zarządzania bezpieczeństwem żywności - HACCP</a:t>
            </a:r>
            <a:endParaRPr lang="pl-PL"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1600" dirty="0"/>
              <a:t>Każde przedsiębiorstwo lub firma jest zobowiązana do opracowania własnego zakładowego </a:t>
            </a:r>
            <a:r>
              <a:rPr lang="pl-PL" sz="1600" dirty="0" smtClean="0"/>
              <a:t>programu </a:t>
            </a:r>
            <a:r>
              <a:rPr lang="pl-PL" sz="1600" dirty="0"/>
              <a:t>lub instrukcji Dobrej Praktyki Higienicznej, która jest podstawą do wdrożenia zasad systemu HACCP. Program taki powinien uwzględniać strukturę organizacyjną i specyfikę działalności danej firmy</a:t>
            </a:r>
            <a:r>
              <a:rPr lang="pl-PL" sz="1600" dirty="0" smtClean="0"/>
              <a:t>.</a:t>
            </a:r>
            <a:endParaRPr lang="pl-PL" sz="1600" dirty="0"/>
          </a:p>
        </p:txBody>
      </p:sp>
      <p:sp>
        <p:nvSpPr>
          <p:cNvPr id="3" name="Symbol zastępczy zawartości 2"/>
          <p:cNvSpPr>
            <a:spLocks noGrp="1"/>
          </p:cNvSpPr>
          <p:nvPr>
            <p:ph idx="1"/>
          </p:nvPr>
        </p:nvSpPr>
        <p:spPr/>
        <p:txBody>
          <a:bodyPr>
            <a:normAutofit fontScale="85000" lnSpcReduction="10000"/>
          </a:bodyPr>
          <a:lstStyle/>
          <a:p>
            <a:pPr lvl="0"/>
            <a:r>
              <a:rPr lang="pl-PL" dirty="0"/>
              <a:t>Dobra praktyka produkcyjna - to działania które muszą być podjęte i warunki, które </a:t>
            </a:r>
            <a:r>
              <a:rPr lang="pl-PL" dirty="0" smtClean="0"/>
              <a:t>muszą być </a:t>
            </a:r>
            <a:r>
              <a:rPr lang="pl-PL" dirty="0"/>
              <a:t>spełniane, aby produkcja żywności oraz materiałów i wyrobów przeznaczonych do </a:t>
            </a:r>
            <a:r>
              <a:rPr lang="pl-PL" dirty="0" smtClean="0"/>
              <a:t>kontaktu </a:t>
            </a:r>
            <a:r>
              <a:rPr lang="pl-PL" dirty="0"/>
              <a:t>z żywnością odbywała się w sposób zapewniający jej właściwą jakość zdrowotną </a:t>
            </a:r>
            <a:r>
              <a:rPr lang="pl-PL" dirty="0" smtClean="0"/>
              <a:t>zgodnie z </a:t>
            </a:r>
            <a:r>
              <a:rPr lang="pl-PL" dirty="0"/>
              <a:t>przeznaczeniem.</a:t>
            </a:r>
          </a:p>
          <a:p>
            <a:pPr lvl="0"/>
            <a:r>
              <a:rPr lang="pl-PL" dirty="0"/>
              <a:t>Dobra Praktyka Higieniczna - to działania, które muszą być podjęte i warunki higieniczne</a:t>
            </a:r>
            <a:r>
              <a:rPr lang="pl-PL" dirty="0" smtClean="0"/>
              <a:t>, które </a:t>
            </a:r>
            <a:r>
              <a:rPr lang="pl-PL" dirty="0"/>
              <a:t>muszą być spełniane i kontrolowane na wszystkich etapach produkcji i transportu, </a:t>
            </a:r>
            <a:r>
              <a:rPr lang="pl-PL" dirty="0" smtClean="0"/>
              <a:t>aby zapewnić </a:t>
            </a:r>
            <a:r>
              <a:rPr lang="pl-PL" dirty="0"/>
              <a:t>bezpieczeństwo żywności.</a:t>
            </a:r>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2000" dirty="0"/>
              <a:t>Najistotniejsze elementy systemu HACCP to</a:t>
            </a:r>
            <a:r>
              <a:rPr lang="pl-PL" sz="2000" dirty="0" smtClean="0"/>
              <a:t>:</a:t>
            </a:r>
            <a:endParaRPr lang="pl-PL" sz="2000" dirty="0"/>
          </a:p>
        </p:txBody>
      </p:sp>
      <p:sp>
        <p:nvSpPr>
          <p:cNvPr id="3" name="Symbol zastępczy zawartości 2"/>
          <p:cNvSpPr>
            <a:spLocks noGrp="1"/>
          </p:cNvSpPr>
          <p:nvPr>
            <p:ph idx="1"/>
          </p:nvPr>
        </p:nvSpPr>
        <p:spPr/>
        <p:txBody>
          <a:bodyPr/>
          <a:lstStyle/>
          <a:p>
            <a:pPr lvl="0"/>
            <a:r>
              <a:rPr lang="pl-PL" dirty="0"/>
              <a:t>Identyfikacja mogących pojawić się zagrożeń.</a:t>
            </a:r>
          </a:p>
          <a:p>
            <a:pPr lvl="0"/>
            <a:r>
              <a:rPr lang="pl-PL" dirty="0"/>
              <a:t>Ocena ich istotności.</a:t>
            </a:r>
          </a:p>
          <a:p>
            <a:pPr lvl="0"/>
            <a:r>
              <a:rPr lang="pl-PL" dirty="0"/>
              <a:t>Oszacowanie ryzyka (prawdopodobieństwa) ich wystąpienia.</a:t>
            </a:r>
          </a:p>
          <a:p>
            <a:pPr lvl="0"/>
            <a:r>
              <a:rPr lang="pl-PL" dirty="0"/>
              <a:t>Określenie metod ich ograniczenia.</a:t>
            </a:r>
          </a:p>
          <a:p>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p:txBody>
          <a:bodyPr/>
          <a:lstStyle/>
          <a:p>
            <a:r>
              <a:rPr lang="pl-PL" sz="2000" dirty="0"/>
              <a:t>Siedem zasad systemy </a:t>
            </a:r>
            <a:r>
              <a:rPr lang="pl-PL" sz="2000" dirty="0" smtClean="0"/>
              <a:t>HACCP</a:t>
            </a:r>
            <a:endParaRPr lang="pl-PL" dirty="0"/>
          </a:p>
        </p:txBody>
      </p:sp>
      <p:sp>
        <p:nvSpPr>
          <p:cNvPr id="5" name="Podtytuł 4"/>
          <p:cNvSpPr>
            <a:spLocks noGrp="1"/>
          </p:cNvSpPr>
          <p:nvPr>
            <p:ph type="subTitle" idx="1"/>
          </p:nvPr>
        </p:nvSpPr>
        <p:spPr/>
        <p:txBody>
          <a:bodyPr/>
          <a:lstStyle/>
          <a:p>
            <a:endParaRPr lang="pl-P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Zasada 1: Identyfikacja zagrożeń i opisanie środków zapobiegawczych</a:t>
            </a:r>
            <a:r>
              <a:rPr lang="pl-PL" sz="1800" dirty="0" smtClean="0"/>
              <a:t>.</a:t>
            </a:r>
            <a:endParaRPr lang="pl-PL" sz="1800" dirty="0"/>
          </a:p>
        </p:txBody>
      </p:sp>
      <p:sp>
        <p:nvSpPr>
          <p:cNvPr id="3" name="Symbol zastępczy zawartości 2"/>
          <p:cNvSpPr>
            <a:spLocks noGrp="1"/>
          </p:cNvSpPr>
          <p:nvPr>
            <p:ph idx="1"/>
          </p:nvPr>
        </p:nvSpPr>
        <p:spPr/>
        <p:txBody>
          <a:bodyPr>
            <a:normAutofit fontScale="77500" lnSpcReduction="20000"/>
          </a:bodyPr>
          <a:lstStyle/>
          <a:p>
            <a:r>
              <a:rPr lang="pl-PL" dirty="0"/>
              <a:t>Należy utworzyć zespół, który będzie odpowiedzialny za wszystkie działania podejmowane podczas tworzenia, wdrażania i utrzymania systemu. Sporządzić blokowy schemat procesu </a:t>
            </a:r>
            <a:r>
              <a:rPr lang="pl-PL" dirty="0" smtClean="0"/>
              <a:t>technologicznego</a:t>
            </a:r>
            <a:r>
              <a:rPr lang="pl-PL" dirty="0"/>
              <a:t>, a po jego zweryfikowaniu wypisać wszystkie możliwe zagrożenia biologiczne (bakterie, wirusy, pasożyty), chemiczne (naturalne toksyny, związki chemiczne, pestycydy, metale ciężkie, pozostałości środków myjących) i fizyczne (szkło, metal, elementy opakowań) występujące na poszczególnych jego etapach oraz związane ze stosowanymi surowcami, dodatkami i materiałami. Następnie należy </a:t>
            </a:r>
            <a:r>
              <a:rPr lang="pl-PL" dirty="0" smtClean="0"/>
              <a:t>oszacować </a:t>
            </a:r>
            <a:r>
              <a:rPr lang="pl-PL" dirty="0"/>
              <a:t>istotność zagrożeń i opisać środki kontrolne umożliwiające opanowanie zagrożeń istotnych dla bezpieczeństwa żywności.</a:t>
            </a:r>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Zasada 2: Identyfikacja krytycznych punktów kontroli (CCP)</a:t>
            </a:r>
            <a:br>
              <a:rPr lang="pl-PL" sz="1800" dirty="0"/>
            </a:br>
            <a:endParaRPr lang="pl-PL" sz="1800" dirty="0"/>
          </a:p>
        </p:txBody>
      </p:sp>
      <p:sp>
        <p:nvSpPr>
          <p:cNvPr id="3" name="Symbol zastępczy zawartości 2"/>
          <p:cNvSpPr>
            <a:spLocks noGrp="1"/>
          </p:cNvSpPr>
          <p:nvPr>
            <p:ph idx="1"/>
          </p:nvPr>
        </p:nvSpPr>
        <p:spPr/>
        <p:txBody>
          <a:bodyPr>
            <a:normAutofit/>
          </a:bodyPr>
          <a:lstStyle/>
          <a:p>
            <a:r>
              <a:rPr lang="pl-PL" sz="2400" dirty="0"/>
              <a:t>Zespół HACCP powinien zidentyfikować tzw. krytyczne punkty kontrolne (CCP), tj. wszystkie miejsca w procesie technologicznym, w których do zagwarantowania bezpieczeństwa żywności jest </a:t>
            </a:r>
            <a:r>
              <a:rPr lang="pl-PL" sz="2400" dirty="0" smtClean="0"/>
              <a:t>niezbędne </a:t>
            </a:r>
            <a:r>
              <a:rPr lang="pl-PL" sz="2400" dirty="0"/>
              <a:t>opanowanie (kontrola) występujących tam zagrożeń. Do identyfikacji CCP zaleca się </a:t>
            </a:r>
            <a:r>
              <a:rPr lang="pl-PL" sz="2400" dirty="0" smtClean="0"/>
              <a:t>stosowanie.</a:t>
            </a:r>
            <a:endParaRPr lang="pl-PL"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000" dirty="0"/>
              <a:t>Zasada 3: Identyfikacja limitów krytycznych</a:t>
            </a:r>
            <a:r>
              <a:rPr lang="pl-PL" dirty="0"/>
              <a:t/>
            </a:r>
            <a:br>
              <a:rPr lang="pl-PL" dirty="0"/>
            </a:br>
            <a:endParaRPr lang="pl-PL" dirty="0"/>
          </a:p>
        </p:txBody>
      </p:sp>
      <p:sp>
        <p:nvSpPr>
          <p:cNvPr id="3" name="Symbol zastępczy zawartości 2"/>
          <p:cNvSpPr>
            <a:spLocks noGrp="1"/>
          </p:cNvSpPr>
          <p:nvPr>
            <p:ph idx="1"/>
          </p:nvPr>
        </p:nvSpPr>
        <p:spPr/>
        <p:txBody>
          <a:bodyPr/>
          <a:lstStyle/>
          <a:p>
            <a:r>
              <a:rPr lang="pl-PL" dirty="0"/>
              <a:t>Dla każdego CCP należy ustalić tzw. limity (granice) krytyczne oznaczające takie wartości mierzalne środków kontrolnych, których nie można przekroczyć, ponieważ jest to jednoznaczne z utratą </a:t>
            </a:r>
            <a:r>
              <a:rPr lang="pl-PL" dirty="0" smtClean="0"/>
              <a:t>bezpieczeństwa </a:t>
            </a:r>
            <a:r>
              <a:rPr lang="pl-PL" dirty="0"/>
              <a:t>wyrobu </a:t>
            </a:r>
            <a:r>
              <a:rPr lang="pl-PL" dirty="0" smtClean="0"/>
              <a:t>gotowego.</a:t>
            </a:r>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Zasada 4: Ustalenie systemu monitorowania CCP</a:t>
            </a:r>
          </a:p>
        </p:txBody>
      </p:sp>
      <p:sp>
        <p:nvSpPr>
          <p:cNvPr id="3" name="Symbol zastępczy zawartości 2"/>
          <p:cNvSpPr>
            <a:spLocks noGrp="1"/>
          </p:cNvSpPr>
          <p:nvPr>
            <p:ph idx="1"/>
          </p:nvPr>
        </p:nvSpPr>
        <p:spPr/>
        <p:txBody>
          <a:bodyPr/>
          <a:lstStyle/>
          <a:p>
            <a:r>
              <a:rPr lang="pl-PL" dirty="0"/>
              <a:t>Każdy CCP powinien mieć ustalone wymagania odnośnie sposobu i częstotliwości odczytywania i </a:t>
            </a:r>
            <a:r>
              <a:rPr lang="pl-PL" dirty="0" smtClean="0"/>
              <a:t>zapisywania </a:t>
            </a:r>
            <a:r>
              <a:rPr lang="pl-PL" dirty="0"/>
              <a:t>wartości środków kontrolnych (tzw. monitorowanie CCP) oraz osoby odpowiedzialnej za te działania.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000" dirty="0"/>
              <a:t>Zasada 5: Określenie działań </a:t>
            </a:r>
            <a:r>
              <a:rPr lang="pl-PL" sz="2000" dirty="0" smtClean="0"/>
              <a:t>korygujących</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a:t>Należy opracować procedury działań korygujących, które muszą być podjęte, gdy monitorowanie wykaże przekroczenie ustalonych granic krytycznych. Konieczne jest także wyznaczenie osoby </a:t>
            </a:r>
            <a:r>
              <a:rPr lang="pl-PL" dirty="0" smtClean="0"/>
              <a:t>odpowiedzialnej </a:t>
            </a:r>
            <a:r>
              <a:rPr lang="pl-PL" dirty="0"/>
              <a:t>za podjęcie tych działań. Działania korygujące powinny zawierać sposób przywrócenia kontroli zagrożeń w CCP, a także sposób postępowania z produktem, który został wyprodukowany, gdy ustalone granice krytyczne zostały przekroczone.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Zasada 6: Ustalenie procedur zapisów</a:t>
            </a:r>
          </a:p>
        </p:txBody>
      </p:sp>
      <p:sp>
        <p:nvSpPr>
          <p:cNvPr id="3" name="Symbol zastępczy zawartości 2"/>
          <p:cNvSpPr>
            <a:spLocks noGrp="1"/>
          </p:cNvSpPr>
          <p:nvPr>
            <p:ph idx="1"/>
          </p:nvPr>
        </p:nvSpPr>
        <p:spPr/>
        <p:txBody>
          <a:bodyPr/>
          <a:lstStyle/>
          <a:p>
            <a:r>
              <a:rPr lang="pl-PL" dirty="0"/>
              <a:t>Należy opisać sposób sprawdzania poprawności funkcjonowania systemu. System taki, opisany w </a:t>
            </a:r>
            <a:r>
              <a:rPr lang="pl-PL" dirty="0" smtClean="0"/>
              <a:t>formie </a:t>
            </a:r>
            <a:r>
              <a:rPr lang="pl-PL" dirty="0"/>
              <a:t>procedury, może opierać się na wynikach badań mikrobiologicznych produktów końcowych lub reklamacjach. Zalecanym sposobem weryfikowania systemu jest wykonywanie tzw. audytów </a:t>
            </a:r>
            <a:r>
              <a:rPr lang="pl-PL" dirty="0" smtClean="0"/>
              <a:t>wewnętrznych </a:t>
            </a:r>
            <a:r>
              <a:rPr lang="pl-PL" dirty="0"/>
              <a:t>systemu.</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a:t>Zasada 7: Ustalenie procedur weryfikacji systemu</a:t>
            </a:r>
          </a:p>
        </p:txBody>
      </p:sp>
      <p:sp>
        <p:nvSpPr>
          <p:cNvPr id="3" name="Symbol zastępczy zawartości 2"/>
          <p:cNvSpPr>
            <a:spLocks noGrp="1"/>
          </p:cNvSpPr>
          <p:nvPr>
            <p:ph idx="1"/>
          </p:nvPr>
        </p:nvSpPr>
        <p:spPr/>
        <p:txBody>
          <a:bodyPr/>
          <a:lstStyle/>
          <a:p>
            <a:r>
              <a:rPr lang="pl-PL" dirty="0"/>
              <a:t>Dokumentacja i zapisy systemu HACCP stanowią dowód zapewnienia bezpieczeństwa żywności, </a:t>
            </a:r>
            <a:r>
              <a:rPr lang="pl-PL" dirty="0" smtClean="0"/>
              <a:t>dlatego </a:t>
            </a:r>
            <a:r>
              <a:rPr lang="pl-PL" dirty="0"/>
              <a:t>należy opracować procedury sporządzania, prowadzenia, przechowywania i nadzorowania </a:t>
            </a:r>
            <a:r>
              <a:rPr lang="pl-PL" dirty="0" smtClean="0"/>
              <a:t>wszystkich </a:t>
            </a:r>
            <a:r>
              <a:rPr lang="pl-PL" dirty="0"/>
              <a:t>dokumentów i zapisów systemu HACCP.</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pPr algn="ctr">
              <a:buNone/>
            </a:pPr>
            <a:r>
              <a:rPr lang="pl-PL" dirty="0"/>
              <a:t>Od 1 stycznia 2006 r., zgodnie z rozporządzeniem WE nr 852/2004 o higienie artykułów </a:t>
            </a:r>
            <a:r>
              <a:rPr lang="pl-PL" dirty="0" smtClean="0"/>
              <a:t>spożywczych certyfikat HACCP jest obowiązkowy dla każdej firmy produkującej artykuły spożywcze (HACCP – Hazard </a:t>
            </a:r>
            <a:r>
              <a:rPr lang="pl-PL" dirty="0" err="1" smtClean="0"/>
              <a:t>Analysis</a:t>
            </a:r>
            <a:r>
              <a:rPr lang="pl-PL" dirty="0" smtClean="0"/>
              <a:t> and </a:t>
            </a:r>
            <a:r>
              <a:rPr lang="pl-PL" dirty="0" err="1" smtClean="0"/>
              <a:t>Critical</a:t>
            </a:r>
            <a:r>
              <a:rPr lang="pl-PL" dirty="0" smtClean="0"/>
              <a:t> </a:t>
            </a:r>
            <a:r>
              <a:rPr lang="pl-PL" dirty="0" err="1" smtClean="0"/>
              <a:t>Control</a:t>
            </a:r>
            <a:r>
              <a:rPr lang="pl-PL" dirty="0" smtClean="0"/>
              <a:t> Point).</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813106" y="620688"/>
            <a:ext cx="7553061" cy="4104456"/>
          </a:xfrm>
          <a:prstGeom prst="rect">
            <a:avLst/>
          </a:prstGeom>
          <a:noFill/>
          <a:ln w="9525">
            <a:noFill/>
            <a:miter lim="800000"/>
            <a:headEnd/>
            <a:tailEnd/>
          </a:ln>
        </p:spPr>
      </p:pic>
      <p:sp>
        <p:nvSpPr>
          <p:cNvPr id="5" name="Prostokąt 4"/>
          <p:cNvSpPr/>
          <p:nvPr/>
        </p:nvSpPr>
        <p:spPr>
          <a:xfrm>
            <a:off x="1259632" y="5157192"/>
            <a:ext cx="2812373" cy="369332"/>
          </a:xfrm>
          <a:prstGeom prst="rect">
            <a:avLst/>
          </a:prstGeom>
        </p:spPr>
        <p:txBody>
          <a:bodyPr wrap="none">
            <a:spAutoFit/>
          </a:bodyPr>
          <a:lstStyle/>
          <a:p>
            <a:r>
              <a:rPr lang="pl-PL" dirty="0"/>
              <a:t>Rys. </a:t>
            </a:r>
            <a:r>
              <a:rPr lang="pl-PL" dirty="0" smtClean="0"/>
              <a:t>1. Idea </a:t>
            </a:r>
            <a:r>
              <a:rPr lang="pl-PL" dirty="0"/>
              <a:t>systemu HACCP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55576" y="980728"/>
            <a:ext cx="7543800" cy="2838450"/>
          </a:xfrm>
          <a:prstGeom prst="rect">
            <a:avLst/>
          </a:prstGeom>
          <a:noFill/>
          <a:ln w="9525">
            <a:noFill/>
            <a:miter lim="800000"/>
            <a:headEnd/>
            <a:tailEnd/>
          </a:ln>
        </p:spPr>
      </p:pic>
      <p:sp>
        <p:nvSpPr>
          <p:cNvPr id="3" name="Prostokąt 2"/>
          <p:cNvSpPr/>
          <p:nvPr/>
        </p:nvSpPr>
        <p:spPr>
          <a:xfrm>
            <a:off x="1043608" y="4077072"/>
            <a:ext cx="7200800" cy="369332"/>
          </a:xfrm>
          <a:prstGeom prst="rect">
            <a:avLst/>
          </a:prstGeom>
        </p:spPr>
        <p:txBody>
          <a:bodyPr wrap="square">
            <a:spAutoFit/>
          </a:bodyPr>
          <a:lstStyle/>
          <a:p>
            <a:r>
              <a:rPr lang="pl-PL" dirty="0"/>
              <a:t>Rys. 2</a:t>
            </a:r>
            <a:r>
              <a:rPr lang="pl-PL" dirty="0" smtClean="0"/>
              <a:t>. </a:t>
            </a:r>
            <a:r>
              <a:rPr lang="pl-PL" dirty="0"/>
              <a:t>Relacje między systemami zapewnienia jakości żywności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sz="2400" dirty="0"/>
              <a:t>Etapy wdrażania systemu HACCP</a:t>
            </a:r>
            <a:br>
              <a:rPr lang="pl-PL" sz="2400" dirty="0"/>
            </a:br>
            <a:endParaRPr lang="pl-PL" sz="2400"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I: Powołać zakładowy zespół ds. </a:t>
            </a:r>
            <a:r>
              <a:rPr lang="pl-PL" sz="3200" dirty="0" smtClean="0"/>
              <a:t>HACCP</a:t>
            </a:r>
            <a:endParaRPr lang="pl-PL" sz="3200" dirty="0"/>
          </a:p>
        </p:txBody>
      </p:sp>
      <p:sp>
        <p:nvSpPr>
          <p:cNvPr id="3" name="Symbol zastępczy zawartości 2"/>
          <p:cNvSpPr>
            <a:spLocks noGrp="1"/>
          </p:cNvSpPr>
          <p:nvPr>
            <p:ph idx="1"/>
          </p:nvPr>
        </p:nvSpPr>
        <p:spPr/>
        <p:txBody>
          <a:bodyPr>
            <a:normAutofit fontScale="77500" lnSpcReduction="20000"/>
          </a:bodyPr>
          <a:lstStyle/>
          <a:p>
            <a:r>
              <a:rPr lang="pl-PL" dirty="0"/>
              <a:t>Zespół ds. HACCP musi składać się z osób posiadających wiedzę związaną z działalnością </a:t>
            </a:r>
            <a:r>
              <a:rPr lang="pl-PL" dirty="0" smtClean="0"/>
              <a:t>produkcyjną i </a:t>
            </a:r>
            <a:r>
              <a:rPr lang="pl-PL" dirty="0"/>
              <a:t>analityczno-kontrolną w zakresie jakości produkcji.</a:t>
            </a:r>
          </a:p>
          <a:p>
            <a:r>
              <a:rPr lang="pl-PL" dirty="0"/>
              <a:t>W skład zespołu wchodzi zwykle kierownik laboratorium kontroli jakości lub analitycznego, </a:t>
            </a:r>
            <a:r>
              <a:rPr lang="pl-PL" dirty="0" smtClean="0"/>
              <a:t>przedstawiciele </a:t>
            </a:r>
            <a:r>
              <a:rPr lang="pl-PL" dirty="0"/>
              <a:t>pionu produkcyjnego i zaopatrzenia surowcowego. W przypadku braku odpowiedniej </a:t>
            </a:r>
            <a:r>
              <a:rPr lang="pl-PL" dirty="0" smtClean="0"/>
              <a:t>kadry </a:t>
            </a:r>
            <a:r>
              <a:rPr lang="pl-PL" dirty="0"/>
              <a:t>można zwrócić się o pomoc do ekspertów zewnętrznych. Potrzebny zakres wiedzy i kompetencji zespołu zależy głównie od zakresu planowanego do wdrożenia systemu HACCP i typu zagrożeń, które będą brane pod uwagę (mikrobiologiczne, chemiczne, fizyczne). Zespół ten w pierwszej kolejności musi zostać odpowiednio </a:t>
            </a:r>
            <a:r>
              <a:rPr lang="pl-PL" dirty="0" smtClean="0"/>
              <a:t>przeszkolony.</a:t>
            </a:r>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II: Zdefiniować (opisać) </a:t>
            </a:r>
            <a:r>
              <a:rPr lang="pl-PL" sz="3200" dirty="0" smtClean="0"/>
              <a:t>produkt</a:t>
            </a:r>
            <a:endParaRPr lang="pl-PL" sz="3200" dirty="0"/>
          </a:p>
        </p:txBody>
      </p:sp>
      <p:sp>
        <p:nvSpPr>
          <p:cNvPr id="3" name="Symbol zastępczy zawartości 2"/>
          <p:cNvSpPr>
            <a:spLocks noGrp="1"/>
          </p:cNvSpPr>
          <p:nvPr>
            <p:ph idx="1"/>
          </p:nvPr>
        </p:nvSpPr>
        <p:spPr>
          <a:xfrm>
            <a:off x="457200" y="1600200"/>
            <a:ext cx="8229600" cy="4781128"/>
          </a:xfrm>
        </p:spPr>
        <p:txBody>
          <a:bodyPr>
            <a:normAutofit fontScale="70000" lnSpcReduction="20000"/>
          </a:bodyPr>
          <a:lstStyle/>
          <a:p>
            <a:r>
              <a:rPr lang="pl-PL" dirty="0"/>
              <a:t>Etap ten dotyczy sfery przedprodukcyjnej i produkcyjnej. Sfera przedprodukcyjna stanowi ważny </a:t>
            </a:r>
            <a:r>
              <a:rPr lang="pl-PL" dirty="0" smtClean="0"/>
              <a:t>element </a:t>
            </a:r>
            <a:r>
              <a:rPr lang="pl-PL" dirty="0"/>
              <a:t>wpływający na dalsze działania. Jakość i czystość mikrobiologiczna, chemiczna i fizyczna </a:t>
            </a:r>
            <a:r>
              <a:rPr lang="pl-PL" dirty="0" smtClean="0"/>
              <a:t>surowców </a:t>
            </a:r>
            <a:r>
              <a:rPr lang="pl-PL" dirty="0"/>
              <a:t>wejściowych zasadniczo wpływa na przebieg procesów produkcyjnych. W przypadkach skrajnych może je wręcz uniemożliwiać. Na przykład do sfery przedprodukcyjnej w produkcji mleczarskiej można zaliczyć dostarczanie mleka surowego, opakowań oraz materiałów pomocniczych, wodę, środki </a:t>
            </a:r>
            <a:r>
              <a:rPr lang="pl-PL" dirty="0" smtClean="0"/>
              <a:t>transportu</a:t>
            </a:r>
            <a:r>
              <a:rPr lang="pl-PL" dirty="0"/>
              <a:t>. Ważne jest, aby wszystkie materiały i produkty surowe odpowiadały wymaganiom.</a:t>
            </a:r>
          </a:p>
          <a:p>
            <a:r>
              <a:rPr lang="pl-PL" dirty="0"/>
              <a:t>Producent powinien szczegółowo opisać swoje produkty, zwłaszcza z punktu widzenia </a:t>
            </a:r>
            <a:r>
              <a:rPr lang="pl-PL" dirty="0" smtClean="0"/>
              <a:t>bezpieczeństwa</a:t>
            </a:r>
            <a:r>
              <a:rPr lang="pl-PL" dirty="0"/>
              <a:t>. W opisie należy podać przeznaczenie produktu, umieścić skład, charakterystykę fizyczną i chemiczną podając odpowiednie parametry. Opis właściwości produktu ściśle łączy się ze sferą po­produkcyjną, która obejmuje łańcuch dystrybucji towarów z magazynu fabrycznego do ostatecznego klienta (konsumenta).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III: Określić przeznaczenie </a:t>
            </a:r>
            <a:r>
              <a:rPr lang="pl-PL" sz="3200" dirty="0" smtClean="0"/>
              <a:t>produktu</a:t>
            </a:r>
            <a:endParaRPr lang="pl-PL" sz="3200" dirty="0"/>
          </a:p>
        </p:txBody>
      </p:sp>
      <p:sp>
        <p:nvSpPr>
          <p:cNvPr id="3" name="Symbol zastępczy zawartości 2"/>
          <p:cNvSpPr>
            <a:spLocks noGrp="1"/>
          </p:cNvSpPr>
          <p:nvPr>
            <p:ph idx="1"/>
          </p:nvPr>
        </p:nvSpPr>
        <p:spPr/>
        <p:txBody>
          <a:bodyPr>
            <a:normAutofit lnSpcReduction="10000"/>
          </a:bodyPr>
          <a:lstStyle/>
          <a:p>
            <a:r>
              <a:rPr lang="pl-PL" dirty="0"/>
              <a:t>W tym etapie chodzi o określenie spodziewanego przeznaczenia produktu. Należy wiec określić, dla jakich konsumentów jest on produkowany: małych dzieci, noworodków, ludzi starszych, stosujących dietę, korzystających z żywienia zbiorowego itp.</a:t>
            </a:r>
          </a:p>
          <a:p>
            <a:r>
              <a:rPr lang="pl-PL" dirty="0"/>
              <a:t>Drugi aspekt przeznaczenia produktu to sposób jego przygotowania do spożycia.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200" dirty="0" smtClean="0"/>
              <a:t>ETAP IV: Sporządzić schemat technologiczny zawierający wszystkie etapy procesu produkcyjnego</a:t>
            </a:r>
            <a:endParaRPr lang="pl-PL" sz="3200" dirty="0"/>
          </a:p>
        </p:txBody>
      </p:sp>
      <p:sp>
        <p:nvSpPr>
          <p:cNvPr id="3" name="Symbol zastępczy zawartości 2"/>
          <p:cNvSpPr>
            <a:spLocks noGrp="1"/>
          </p:cNvSpPr>
          <p:nvPr>
            <p:ph idx="1"/>
          </p:nvPr>
        </p:nvSpPr>
        <p:spPr/>
        <p:txBody>
          <a:bodyPr>
            <a:normAutofit fontScale="77500" lnSpcReduction="20000"/>
          </a:bodyPr>
          <a:lstStyle/>
          <a:p>
            <a:r>
              <a:rPr lang="pl-PL" dirty="0" smtClean="0"/>
              <a:t>W kolejnym etapie zespół ds. HACCP powinien sporządzić schemat procesu produkcyjnego, który będzie obejmował wszystkie operacje. Schemat musi uwzględniać etapy poprzedzające i następujące po analizowanym procesie. </a:t>
            </a:r>
            <a:r>
              <a:rPr lang="pl-PL" dirty="0"/>
              <a:t>Musi zawierać także plan zakładu, układ pomieszczeń produkcyjnych, </a:t>
            </a:r>
            <a:r>
              <a:rPr lang="pl-PL" dirty="0" smtClean="0"/>
              <a:t>magazynowych</a:t>
            </a:r>
            <a:r>
              <a:rPr lang="pl-PL" dirty="0"/>
              <a:t>, sanitarnych i socjalnych, układ maszyn, kierunki przemieszczania surowców i produktów, drogi przemieszczania się pracowników.</a:t>
            </a:r>
          </a:p>
          <a:p>
            <a:r>
              <a:rPr lang="pl-PL" dirty="0"/>
              <a:t>Szczególną uwagę należy zwracać na krzyżowanie się dróg surowców i gotowych produktów (</a:t>
            </a:r>
            <a:r>
              <a:rPr lang="pl-PL" dirty="0" smtClean="0"/>
              <a:t>zakażenia </a:t>
            </a:r>
            <a:r>
              <a:rPr lang="pl-PL" dirty="0"/>
              <a:t>mikrobiologiczne). Warto pamiętać o podaniu jednostek fizycznych we właściwych punktach pomiarowych (np. kg).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V: Zweryfikować schemat technologiczny w praktyce</a:t>
            </a:r>
          </a:p>
        </p:txBody>
      </p:sp>
      <p:sp>
        <p:nvSpPr>
          <p:cNvPr id="3" name="Symbol zastępczy zawartości 2"/>
          <p:cNvSpPr>
            <a:spLocks noGrp="1"/>
          </p:cNvSpPr>
          <p:nvPr>
            <p:ph idx="1"/>
          </p:nvPr>
        </p:nvSpPr>
        <p:spPr/>
        <p:txBody>
          <a:bodyPr>
            <a:normAutofit fontScale="92500" lnSpcReduction="20000"/>
          </a:bodyPr>
          <a:lstStyle/>
          <a:p>
            <a:r>
              <a:rPr lang="pl-PL" dirty="0"/>
              <a:t>Zadaniem zespołu ds. HACCP jest potwierdzenie zgodności schematu przepływu produkcyjnego ze stanem faktycznym. Sprawdzenie musi dotyczyć wszystkich stanowisk pracy i być przeprowadzone kilka razy, aby uchwycić wszystkie możliwe odstępstwa. Jeżeli stwierdzone zostaną różnice to punkt 4 i 5 należy zrealizować ponownie, aż do uzyskania zgodności. Tylko rzeczywiście realizowany schemat przepływu procesu produkcyjnego może być podstawą do jego analizy, uproszczenia i modyfikacji.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200" dirty="0"/>
              <a:t>ETAP VI: Sporządzić wykaz zagrożeń na każdym etapie i wykaz </a:t>
            </a:r>
            <a:r>
              <a:rPr lang="pl-PL" sz="3200" dirty="0" smtClean="0"/>
              <a:t>środków prewencyjnych </a:t>
            </a:r>
            <a:r>
              <a:rPr lang="pl-PL" sz="3200" dirty="0"/>
              <a:t>(zapobiegawczych)</a:t>
            </a:r>
          </a:p>
        </p:txBody>
      </p:sp>
      <p:sp>
        <p:nvSpPr>
          <p:cNvPr id="3" name="Symbol zastępczy zawartości 2"/>
          <p:cNvSpPr>
            <a:spLocks noGrp="1"/>
          </p:cNvSpPr>
          <p:nvPr>
            <p:ph idx="1"/>
          </p:nvPr>
        </p:nvSpPr>
        <p:spPr/>
        <p:txBody>
          <a:bodyPr>
            <a:normAutofit fontScale="77500" lnSpcReduction="20000"/>
          </a:bodyPr>
          <a:lstStyle/>
          <a:p>
            <a:r>
              <a:rPr lang="pl-PL" dirty="0"/>
              <a:t>Analizę zagrożeń zależy od rejestracji wszystkich możliwych zagrożeń w całym ciągu produkcji, od </a:t>
            </a:r>
            <a:r>
              <a:rPr lang="pl-PL" dirty="0" smtClean="0"/>
              <a:t>uzyskania </a:t>
            </a:r>
            <a:r>
              <a:rPr lang="pl-PL" dirty="0"/>
              <a:t>surowców do dystrybucji i konsumpcji. Zagrożenia należą do jednej </a:t>
            </a:r>
            <a:r>
              <a:rPr lang="pl-PL" dirty="0" smtClean="0"/>
              <a:t>z trzech kategorii:</a:t>
            </a:r>
          </a:p>
          <a:p>
            <a:pPr marL="1344613" lvl="0" indent="-623888">
              <a:buFont typeface="Courier New" pitchFamily="49" charset="0"/>
              <a:buChar char="o"/>
            </a:pPr>
            <a:r>
              <a:rPr lang="pl-PL" dirty="0"/>
              <a:t>zagrożenia mikrobiologiczne (biologiczne) związane są z obecnością mikroorganizmów, </a:t>
            </a:r>
            <a:r>
              <a:rPr lang="pl-PL" dirty="0" smtClean="0"/>
              <a:t>ich przeżyciem</a:t>
            </a:r>
            <a:r>
              <a:rPr lang="pl-PL" dirty="0"/>
              <a:t>, pomimo stosowania obróbki cieplnej lub innej i wzrostem,</a:t>
            </a:r>
          </a:p>
          <a:p>
            <a:pPr marL="1344613" lvl="0" indent="-623888">
              <a:buFont typeface="Courier New" pitchFamily="49" charset="0"/>
              <a:buChar char="o"/>
            </a:pPr>
            <a:r>
              <a:rPr lang="pl-PL" dirty="0"/>
              <a:t>zagrożenia chemiczne mają swoje źródło w występowaniu szkodliwych substancji </a:t>
            </a:r>
            <a:r>
              <a:rPr lang="pl-PL" dirty="0" smtClean="0"/>
              <a:t>chemicznych</a:t>
            </a:r>
            <a:r>
              <a:rPr lang="pl-PL" dirty="0"/>
              <a:t>, w surowcach i materiałach używanych w produkcji,</a:t>
            </a:r>
          </a:p>
          <a:p>
            <a:pPr marL="1344613" lvl="0" indent="-623888">
              <a:buFont typeface="Courier New" pitchFamily="49" charset="0"/>
              <a:buChar char="o"/>
            </a:pPr>
            <a:r>
              <a:rPr lang="pl-PL" dirty="0"/>
              <a:t>zagrożenia fizyczne - mechaniczne, </a:t>
            </a:r>
            <a:r>
              <a:rPr lang="pl-PL" dirty="0" smtClean="0"/>
              <a:t>promieniotwórcze.</a:t>
            </a:r>
            <a:endParaRPr lang="pl-PL" dirty="0"/>
          </a:p>
          <a:p>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51520" y="404664"/>
            <a:ext cx="8496944" cy="5112568"/>
          </a:xfrm>
          <a:prstGeom prst="rect">
            <a:avLst/>
          </a:prstGeom>
          <a:noFill/>
          <a:ln w="9525">
            <a:noFill/>
            <a:miter lim="800000"/>
            <a:headEnd/>
            <a:tailEnd/>
          </a:ln>
        </p:spPr>
      </p:pic>
      <p:sp>
        <p:nvSpPr>
          <p:cNvPr id="5" name="Prostokąt 4"/>
          <p:cNvSpPr/>
          <p:nvPr/>
        </p:nvSpPr>
        <p:spPr>
          <a:xfrm>
            <a:off x="467544" y="5733256"/>
            <a:ext cx="8064896" cy="369332"/>
          </a:xfrm>
          <a:prstGeom prst="rect">
            <a:avLst/>
          </a:prstGeom>
        </p:spPr>
        <p:txBody>
          <a:bodyPr wrap="square">
            <a:spAutoFit/>
          </a:bodyPr>
          <a:lstStyle/>
          <a:p>
            <a:r>
              <a:rPr lang="pl-PL" dirty="0"/>
              <a:t>Rys. </a:t>
            </a:r>
            <a:r>
              <a:rPr lang="pl-PL" dirty="0" smtClean="0"/>
              <a:t>3. </a:t>
            </a:r>
            <a:r>
              <a:rPr lang="pl-PL" dirty="0"/>
              <a:t>Podział zagrożeń zdrowotnych żywności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332656"/>
            <a:ext cx="8229600" cy="5793507"/>
          </a:xfrm>
        </p:spPr>
        <p:txBody>
          <a:bodyPr>
            <a:normAutofit fontScale="77500" lnSpcReduction="20000"/>
          </a:bodyPr>
          <a:lstStyle/>
          <a:p>
            <a:r>
              <a:rPr lang="pl-PL" dirty="0"/>
              <a:t>Przewoźnik prowadzący działalność w zakresie transportu żywności musi sprostać wielu </a:t>
            </a:r>
            <a:r>
              <a:rPr lang="pl-PL" dirty="0" smtClean="0"/>
              <a:t>wymogom </a:t>
            </a:r>
            <a:r>
              <a:rPr lang="pl-PL" dirty="0"/>
              <a:t>o zróżnicowanym charakterze - prawnym, technicznym, organizacyjnym. Przewóz stanowi nieodzowny element w procesie produkcji i obrotu żywnością, a tym samym staje się przedmiotem zainteresowania przepisów prawa żywnościowego. </a:t>
            </a:r>
            <a:endParaRPr lang="pl-PL" dirty="0" smtClean="0"/>
          </a:p>
          <a:p>
            <a:r>
              <a:rPr lang="pl-PL" dirty="0" smtClean="0"/>
              <a:t>Oprócz </a:t>
            </a:r>
            <a:r>
              <a:rPr lang="pl-PL" dirty="0"/>
              <a:t>obowiązków o charakterze </a:t>
            </a:r>
            <a:r>
              <a:rPr lang="pl-PL" dirty="0" smtClean="0"/>
              <a:t>administracyjno-prawnym</a:t>
            </a:r>
            <a:r>
              <a:rPr lang="pl-PL" dirty="0"/>
              <a:t>, przewoźnik prowadzący działalność w zakresie transportu żywności zobowiązany jest spełniać wymagania higieniczne dotyczące zarówno wykorzystywanej infrastruktury i sprzętu, jak i odpowiednich procedur działania. </a:t>
            </a:r>
            <a:endParaRPr lang="pl-PL" dirty="0" smtClean="0"/>
          </a:p>
          <a:p>
            <a:r>
              <a:rPr lang="pl-PL" dirty="0" smtClean="0"/>
              <a:t>Ogólne </a:t>
            </a:r>
            <a:r>
              <a:rPr lang="pl-PL" dirty="0"/>
              <a:t>wymogi w zakresie higieny zostały określone w </a:t>
            </a:r>
            <a:r>
              <a:rPr lang="pl-PL" dirty="0" smtClean="0"/>
              <a:t>Załączniku </a:t>
            </a:r>
            <a:r>
              <a:rPr lang="pl-PL" dirty="0"/>
              <a:t>nr II do Rozporządzenia (WE) nr 852/2004 Parlamentu Europejskiego i Rady z dnia 29 kwietnia 2004 roku w sprawie higieny środków spożywczych.</a:t>
            </a:r>
          </a:p>
          <a:p>
            <a:endParaRPr lang="pl-P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VII: Ustalić Krytyczne Punkty Kontrolne (CCP)</a:t>
            </a:r>
          </a:p>
        </p:txBody>
      </p:sp>
      <p:sp>
        <p:nvSpPr>
          <p:cNvPr id="3" name="Symbol zastępczy zawartości 2"/>
          <p:cNvSpPr>
            <a:spLocks noGrp="1"/>
          </p:cNvSpPr>
          <p:nvPr>
            <p:ph idx="1"/>
          </p:nvPr>
        </p:nvSpPr>
        <p:spPr>
          <a:xfrm>
            <a:off x="251520" y="1600200"/>
            <a:ext cx="8640960" cy="4525963"/>
          </a:xfrm>
        </p:spPr>
        <p:txBody>
          <a:bodyPr/>
          <a:lstStyle/>
          <a:p>
            <a:r>
              <a:rPr lang="pl-PL" dirty="0"/>
              <a:t>Do wyznaczenia CCP służy tzw. drzewo </a:t>
            </a:r>
            <a:r>
              <a:rPr lang="pl-PL" dirty="0" smtClean="0"/>
              <a:t>decyzyjne. </a:t>
            </a:r>
            <a:r>
              <a:rPr lang="pl-PL" dirty="0"/>
              <a:t>Jego stosowanie ma umożliwić </a:t>
            </a:r>
            <a:r>
              <a:rPr lang="pl-PL" dirty="0" smtClean="0"/>
              <a:t>zespołowi </a:t>
            </a:r>
            <a:r>
              <a:rPr lang="pl-PL" dirty="0"/>
              <a:t>HACCP odróżnienie </a:t>
            </a:r>
            <a:r>
              <a:rPr lang="pl-PL" dirty="0" smtClean="0"/>
              <a:t>punktów krytycznych </a:t>
            </a:r>
            <a:r>
              <a:rPr lang="pl-PL" dirty="0"/>
              <a:t>od zwykłych punktów kontroli. Z doświadczenia wynika, że istnieje silna tendencja do ustanawiania zbyt małej liczby CCP, co prowadzi do </a:t>
            </a:r>
            <a:r>
              <a:rPr lang="pl-PL" dirty="0" smtClean="0"/>
              <a:t>uproszczenia całego systemu i w konsekwencji do wzrostu podaży żywności niebezpiecznej dla klienta.</a:t>
            </a:r>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1331640" y="0"/>
            <a:ext cx="5688632" cy="6509929"/>
          </a:xfrm>
          <a:prstGeom prst="rect">
            <a:avLst/>
          </a:prstGeom>
          <a:noFill/>
          <a:ln w="9525">
            <a:noFill/>
            <a:miter lim="800000"/>
            <a:headEnd/>
            <a:tailEnd/>
          </a:ln>
        </p:spPr>
      </p:pic>
      <p:sp>
        <p:nvSpPr>
          <p:cNvPr id="5" name="Prostokąt 4"/>
          <p:cNvSpPr/>
          <p:nvPr/>
        </p:nvSpPr>
        <p:spPr>
          <a:xfrm>
            <a:off x="323528" y="6488668"/>
            <a:ext cx="8280920" cy="369332"/>
          </a:xfrm>
          <a:prstGeom prst="rect">
            <a:avLst/>
          </a:prstGeom>
        </p:spPr>
        <p:txBody>
          <a:bodyPr wrap="square">
            <a:spAutoFit/>
          </a:bodyPr>
          <a:lstStyle/>
          <a:p>
            <a:r>
              <a:rPr lang="pl-PL" dirty="0"/>
              <a:t>Rys. 4</a:t>
            </a:r>
            <a:r>
              <a:rPr lang="pl-PL" dirty="0" smtClean="0"/>
              <a:t>. </a:t>
            </a:r>
            <a:r>
              <a:rPr lang="pl-PL" dirty="0"/>
              <a:t>Algorytm decyzyjny do ustalania krytycznych punktów kontrolnych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VIII: Dla każdego CCP ustalić limity krytyczne parametrów i określić tolerancje</a:t>
            </a:r>
          </a:p>
        </p:txBody>
      </p:sp>
      <p:sp>
        <p:nvSpPr>
          <p:cNvPr id="3" name="Symbol zastępczy zawartości 2"/>
          <p:cNvSpPr>
            <a:spLocks noGrp="1"/>
          </p:cNvSpPr>
          <p:nvPr>
            <p:ph idx="1"/>
          </p:nvPr>
        </p:nvSpPr>
        <p:spPr>
          <a:xfrm>
            <a:off x="457200" y="1600200"/>
            <a:ext cx="8229600" cy="5257800"/>
          </a:xfrm>
        </p:spPr>
        <p:txBody>
          <a:bodyPr>
            <a:normAutofit fontScale="62500" lnSpcReduction="20000"/>
          </a:bodyPr>
          <a:lstStyle/>
          <a:p>
            <a:r>
              <a:rPr lang="pl-PL" dirty="0"/>
              <a:t>Każdy punkt krytyczny musi mieć określone parametry kontrolne, które będą podlegały kontroli i </a:t>
            </a:r>
            <a:r>
              <a:rPr lang="pl-PL" dirty="0" smtClean="0"/>
              <a:t>monitorowaniu</a:t>
            </a:r>
            <a:r>
              <a:rPr lang="pl-PL" dirty="0"/>
              <a:t>. Rodzaj lub liczba wybranych parametrów wartości krytycznych musi być mała, powinny one być łatwo mierzalne</a:t>
            </a:r>
            <a:r>
              <a:rPr lang="pl-PL" dirty="0" smtClean="0"/>
              <a:t>.</a:t>
            </a:r>
            <a:endParaRPr lang="pl-PL" dirty="0"/>
          </a:p>
          <a:p>
            <a:r>
              <a:rPr lang="pl-PL" dirty="0"/>
              <a:t>Parametry krytyczne będą należały do zmiennych ciągłych lub atrybutów. Do tych ostatnich </a:t>
            </a:r>
            <a:r>
              <a:rPr lang="pl-PL" dirty="0" smtClean="0"/>
              <a:t>należą </a:t>
            </a:r>
            <a:r>
              <a:rPr lang="pl-PL" dirty="0"/>
              <a:t>bardzo istotne w ocenie jakości żywności, parametry sensoryczne. Optymalne poziomy </a:t>
            </a:r>
            <a:r>
              <a:rPr lang="pl-PL" dirty="0" smtClean="0"/>
              <a:t>zmiennych </a:t>
            </a:r>
            <a:r>
              <a:rPr lang="pl-PL" dirty="0"/>
              <a:t>ciągłych, są określone w instrukcjach technologicznych, na rożnych etapach procesu </a:t>
            </a:r>
            <a:r>
              <a:rPr lang="pl-PL" dirty="0" smtClean="0"/>
              <a:t>technologicznego. Muszą one zapewnić uzyskanie żywności, która odpowiada potrzebom klienta, przepisom, normom, a wreszcie różnym mirom bezpieczeństwa i jakości, które są znane jako techniczne bariery w handlu, miary sanitarne i fitosanitarne.</a:t>
            </a:r>
          </a:p>
          <a:p>
            <a:r>
              <a:rPr lang="pl-PL" dirty="0"/>
              <a:t>Do ustalonych poziomów parametrów krytycznych, trzeba dobrać tolerancje dolne i górne na podstawie odpowiednich przepisów lub znajomości przebiegów zmienności procesów.</a:t>
            </a:r>
          </a:p>
          <a:p>
            <a:r>
              <a:rPr lang="pl-PL" dirty="0"/>
              <a:t>Jeśli parametrem krytycznym są atrybuty, czyli zmienne nieciągłe, należy możliwie jasno je opisać, w miarę możności opracować wzorce, np. zabarwienia, zapachu, smaku, aby w możliwie maksymalnym stopniu zobiektywizować kontrolę.</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IX: Ustalić system monitorowania dla każdego </a:t>
            </a:r>
            <a:r>
              <a:rPr lang="pl-PL" sz="3200" dirty="0" smtClean="0"/>
              <a:t>CCP</a:t>
            </a:r>
            <a:endParaRPr lang="pl-PL" sz="3200" dirty="0"/>
          </a:p>
        </p:txBody>
      </p:sp>
      <p:sp>
        <p:nvSpPr>
          <p:cNvPr id="3" name="Symbol zastępczy zawartości 2"/>
          <p:cNvSpPr>
            <a:spLocks noGrp="1"/>
          </p:cNvSpPr>
          <p:nvPr>
            <p:ph idx="1"/>
          </p:nvPr>
        </p:nvSpPr>
        <p:spPr/>
        <p:txBody>
          <a:bodyPr>
            <a:normAutofit fontScale="77500" lnSpcReduction="20000"/>
          </a:bodyPr>
          <a:lstStyle/>
          <a:p>
            <a:r>
              <a:rPr lang="pl-PL" dirty="0"/>
              <a:t>Pomiary lub obserwacje parametrów kontrolnych w każdym CCP muszą być zaplanowane z </a:t>
            </a:r>
            <a:r>
              <a:rPr lang="pl-PL" dirty="0" smtClean="0"/>
              <a:t>częstotliwością</a:t>
            </a:r>
            <a:r>
              <a:rPr lang="pl-PL" dirty="0"/>
              <a:t>, która gwarantuje zachowanie kontroli nad przebiegiem procesów. Obserwacje są w wielu przypadkach prowadzone ciągle, a w innych, w pewnych przedziałach czasowych, na próbkach </a:t>
            </a:r>
            <a:r>
              <a:rPr lang="pl-PL" dirty="0" smtClean="0"/>
              <a:t>określonej </a:t>
            </a:r>
            <a:r>
              <a:rPr lang="pl-PL" dirty="0"/>
              <a:t>wielkości. Preferowane są metody szybko dające wynik, nawet jeśli są one mniej dokładne i </a:t>
            </a:r>
            <a:r>
              <a:rPr lang="pl-PL" dirty="0" smtClean="0"/>
              <a:t>precyzyjne</a:t>
            </a:r>
            <a:r>
              <a:rPr lang="pl-PL" dirty="0"/>
              <a:t>, bo umożliwiają zastosowanie natychmiastowych działań korygujących lub zapobiegawczych.</a:t>
            </a:r>
          </a:p>
          <a:p>
            <a:r>
              <a:rPr lang="pl-PL" dirty="0"/>
              <a:t>Wyniki monitorowania powinny być opracowane metodami statystycznymi i wykorzystywane w działach naprawczych i składowane w odpowiedniej formie i miejscu.</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200" dirty="0"/>
              <a:t>ETAP X: Ustalić działania korekcyjne (korygujące) w przypadku nie spełnienia wartości parametrów</a:t>
            </a:r>
            <a:br>
              <a:rPr lang="pl-PL" sz="3200" dirty="0"/>
            </a:br>
            <a:r>
              <a:rPr lang="pl-PL" sz="3200" dirty="0"/>
              <a:t>krytycznych</a:t>
            </a:r>
          </a:p>
        </p:txBody>
      </p:sp>
      <p:sp>
        <p:nvSpPr>
          <p:cNvPr id="3" name="Symbol zastępczy zawartości 2"/>
          <p:cNvSpPr>
            <a:spLocks noGrp="1"/>
          </p:cNvSpPr>
          <p:nvPr>
            <p:ph idx="1"/>
          </p:nvPr>
        </p:nvSpPr>
        <p:spPr/>
        <p:txBody>
          <a:bodyPr>
            <a:normAutofit fontScale="77500" lnSpcReduction="20000"/>
          </a:bodyPr>
          <a:lstStyle/>
          <a:p>
            <a:r>
              <a:rPr lang="pl-PL" dirty="0"/>
              <a:t>Działania korygujące są podejmowane wówczas, gdy pomiar monitorujący przebieg procesu </a:t>
            </a:r>
            <a:r>
              <a:rPr lang="pl-PL" dirty="0" smtClean="0"/>
              <a:t>przekracza </a:t>
            </a:r>
            <a:r>
              <a:rPr lang="pl-PL" dirty="0"/>
              <a:t>ustalone, dozwolone granice tolerancji. Działanie to musi spowodować powrót do założonych parametrów na danym punkcie kontrolnym.</a:t>
            </a:r>
          </a:p>
          <a:p>
            <a:r>
              <a:rPr lang="pl-PL" dirty="0"/>
              <a:t>Punkty, które powstały w czasie utraty kontroli nad procesem, muszą być poddane inspekcji i sprawdzeniu, czy zmiany są nieodwracalne. Jeśli takie są, to produkt na tym etapie należy zniszczyć, aby nie spowodować trudności w dalszych etapach.</a:t>
            </a:r>
          </a:p>
          <a:p>
            <a:r>
              <a:rPr lang="pl-PL" dirty="0"/>
              <a:t>Jeżeli zmiany są odwracalne, to produkty należy poprawić. Konieczne jest prowadzenie </a:t>
            </a:r>
            <a:r>
              <a:rPr lang="pl-PL" dirty="0" smtClean="0"/>
              <a:t>dokumentacji </a:t>
            </a:r>
            <a:r>
              <a:rPr lang="pl-PL" dirty="0"/>
              <a:t>dotyczącej odchyleń i jej bieżące analizowanie w celu ciągłego dokumentowania procesów.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XI: Określić zasady weryfikacji systemu</a:t>
            </a:r>
          </a:p>
        </p:txBody>
      </p:sp>
      <p:sp>
        <p:nvSpPr>
          <p:cNvPr id="3" name="Symbol zastępczy zawartości 2"/>
          <p:cNvSpPr>
            <a:spLocks noGrp="1"/>
          </p:cNvSpPr>
          <p:nvPr>
            <p:ph idx="1"/>
          </p:nvPr>
        </p:nvSpPr>
        <p:spPr/>
        <p:txBody>
          <a:bodyPr>
            <a:normAutofit fontScale="70000" lnSpcReduction="20000"/>
          </a:bodyPr>
          <a:lstStyle/>
          <a:p>
            <a:r>
              <a:rPr lang="pl-PL" dirty="0"/>
              <a:t>Procedury weryfikujące opierają się na rożnych metodach, stosowanych z różną częstotliwością, aby upewnić się ze system HACCP funkcjonuje prawidłowo. Weryfikacja obejmuje przegląd całego systemu lub jego części i może dla przykładu koncentrować się na</a:t>
            </a:r>
            <a:r>
              <a:rPr lang="pl-PL" dirty="0" smtClean="0"/>
              <a:t>:</a:t>
            </a:r>
          </a:p>
          <a:p>
            <a:pPr marL="1163638" lvl="0" indent="-442913"/>
            <a:r>
              <a:rPr lang="pl-PL" dirty="0"/>
              <a:t>analizie zarejestrowanych odchyleń od wartości krytycznych i zastosowanych działań </a:t>
            </a:r>
            <a:r>
              <a:rPr lang="pl-PL" dirty="0" smtClean="0"/>
              <a:t>korygujących</a:t>
            </a:r>
            <a:r>
              <a:rPr lang="pl-PL" dirty="0"/>
              <a:t>,</a:t>
            </a:r>
          </a:p>
          <a:p>
            <a:pPr marL="1163638" lvl="0" indent="-442913"/>
            <a:r>
              <a:rPr lang="pl-PL" dirty="0"/>
              <a:t>badaniu mikrobiologicznym, fizykochemicznym na zgodność ze standardami,</a:t>
            </a:r>
          </a:p>
          <a:p>
            <a:pPr marL="1163638" lvl="0" indent="-442913"/>
            <a:r>
              <a:rPr lang="pl-PL" dirty="0"/>
              <a:t>sprawdzaniu wiedzy personelu, np. na temat higieny, działań korygujących,</a:t>
            </a:r>
          </a:p>
          <a:p>
            <a:pPr marL="1163638" lvl="0" indent="-442913"/>
            <a:r>
              <a:rPr lang="pl-PL" dirty="0"/>
              <a:t>udziale w laboratoryjnych badaniach porównawczych lub innych sposobach sprawdzania </a:t>
            </a:r>
            <a:r>
              <a:rPr lang="pl-PL" dirty="0" smtClean="0"/>
              <a:t>biegłości </a:t>
            </a:r>
            <a:r>
              <a:rPr lang="pl-PL" dirty="0"/>
              <a:t>laboratoryjnej.</a:t>
            </a:r>
          </a:p>
          <a:p>
            <a:endParaRPr lang="pl-P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ETAP XII: Ustalić zasady tworzenia dokumentacji systemu i przechowywania zapisów </a:t>
            </a:r>
          </a:p>
        </p:txBody>
      </p:sp>
      <p:sp>
        <p:nvSpPr>
          <p:cNvPr id="3" name="Symbol zastępczy zawartości 2"/>
          <p:cNvSpPr>
            <a:spLocks noGrp="1"/>
          </p:cNvSpPr>
          <p:nvPr>
            <p:ph idx="1"/>
          </p:nvPr>
        </p:nvSpPr>
        <p:spPr/>
        <p:txBody>
          <a:bodyPr>
            <a:normAutofit fontScale="92500" lnSpcReduction="10000"/>
          </a:bodyPr>
          <a:lstStyle/>
          <a:p>
            <a:r>
              <a:rPr lang="pl-PL" dirty="0"/>
              <a:t>Dokumentacja systemu HACCP składa się z planu, który stanowi trzon i załączników (instrukcje </a:t>
            </a:r>
            <a:r>
              <a:rPr lang="pl-PL" dirty="0" smtClean="0"/>
              <a:t>higieniczne</a:t>
            </a:r>
            <a:r>
              <a:rPr lang="pl-PL" dirty="0"/>
              <a:t>, technologiczne, rejestry mierzonych parametrów, opisy działań korygujących, spis działań </a:t>
            </a:r>
            <a:r>
              <a:rPr lang="pl-PL" dirty="0" smtClean="0"/>
              <a:t>weryfikacyjnych</a:t>
            </a:r>
            <a:r>
              <a:rPr lang="pl-PL" dirty="0"/>
              <a:t>). Dokumentacja musi mieć jasną konstrukcję i umożliwiać dotarcie do poszczególnych elementów, zapisów, kartotek z danymi pomiarowymi. Wszelkie zmiany w dokumentacji związane z uaktualnieniami muszą być łatwe do wprowadzenia.</a:t>
            </a:r>
          </a:p>
          <a:p>
            <a:endParaRPr lang="pl-P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2800" dirty="0"/>
              <a:t>Składnikami dokumentacji są:</a:t>
            </a:r>
          </a:p>
        </p:txBody>
      </p:sp>
      <p:sp>
        <p:nvSpPr>
          <p:cNvPr id="3" name="Symbol zastępczy zawartości 2"/>
          <p:cNvSpPr>
            <a:spLocks noGrp="1"/>
          </p:cNvSpPr>
          <p:nvPr>
            <p:ph idx="1"/>
          </p:nvPr>
        </p:nvSpPr>
        <p:spPr/>
        <p:txBody>
          <a:bodyPr/>
          <a:lstStyle/>
          <a:p>
            <a:pPr lvl="0"/>
            <a:r>
              <a:rPr lang="pl-PL" dirty="0"/>
              <a:t>analiza zagrożeń,</a:t>
            </a:r>
          </a:p>
          <a:p>
            <a:pPr lvl="0"/>
            <a:r>
              <a:rPr lang="pl-PL" dirty="0"/>
              <a:t>procedury i zapisy ustalania CCP,</a:t>
            </a:r>
          </a:p>
          <a:p>
            <a:pPr lvl="0"/>
            <a:r>
              <a:rPr lang="pl-PL" dirty="0"/>
              <a:t>rejestr zmian,</a:t>
            </a:r>
          </a:p>
          <a:p>
            <a:r>
              <a:rPr lang="pl-PL" dirty="0" smtClean="0"/>
              <a:t>protokoły z przeprowadzonych weryfikacji,</a:t>
            </a:r>
          </a:p>
          <a:p>
            <a:r>
              <a:rPr lang="pl-PL" dirty="0" smtClean="0"/>
              <a:t>zapisy wyników badań.</a:t>
            </a:r>
          </a:p>
          <a:p>
            <a:endParaRPr lang="pl-PL"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a:t>Wyniki badań w CCP muszą być identyfikowane z wyrobami i przechowywane przez rok po </a:t>
            </a:r>
            <a:r>
              <a:rPr lang="pl-PL" dirty="0" smtClean="0"/>
              <a:t>upływie </a:t>
            </a:r>
            <a:r>
              <a:rPr lang="pl-PL" dirty="0"/>
              <a:t>terminu przydatności do spożycia. Jeżeli taki termin nie jest deklarowany - to przez dwa lata od daty </a:t>
            </a:r>
            <a:r>
              <a:rPr lang="pl-PL" dirty="0" smtClean="0"/>
              <a:t>produkcji.</a:t>
            </a:r>
            <a:endParaRPr lang="pl-PL" dirty="0"/>
          </a:p>
          <a:p>
            <a:endParaRPr lang="pl-PL"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p:txBody>
          <a:bodyPr>
            <a:normAutofit fontScale="90000"/>
          </a:bodyPr>
          <a:lstStyle/>
          <a:p>
            <a:r>
              <a:rPr lang="pl-PL" sz="3200" dirty="0"/>
              <a:t>Transport środków spożywczych a zasady systemu HACCP</a:t>
            </a:r>
            <a:br>
              <a:rPr lang="pl-PL" sz="3200" dirty="0"/>
            </a:br>
            <a:endParaRPr lang="pl-PL" sz="3200" dirty="0"/>
          </a:p>
        </p:txBody>
      </p:sp>
      <p:sp>
        <p:nvSpPr>
          <p:cNvPr id="5" name="Podtytuł 4"/>
          <p:cNvSpPr>
            <a:spLocks noGrp="1"/>
          </p:cNvSpPr>
          <p:nvPr>
            <p:ph type="subTitle" idx="1"/>
          </p:nvPr>
        </p:nvSpPr>
        <p:spPr/>
        <p:txBody>
          <a:bodyPr/>
          <a:lstStyle/>
          <a:p>
            <a:endParaRPr lang="pl-P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normAutofit fontScale="92500" lnSpcReduction="10000"/>
          </a:bodyPr>
          <a:lstStyle/>
          <a:p>
            <a:r>
              <a:rPr lang="pl-PL" dirty="0"/>
              <a:t>Przewoźnik zobowiązany jest ponadto wdrażać w zakładzie system HACCP - czyli system analizy zagrożeń i krytycznych punktów kontroli. Zaniechanie tego podlega karze grzywny.</a:t>
            </a:r>
          </a:p>
          <a:p>
            <a:r>
              <a:rPr lang="pl-PL" dirty="0"/>
              <a:t>Międzynarodowe standardy zarządzania - HACCP, ISO 22000 - określają zasady planowania, </a:t>
            </a:r>
            <a:r>
              <a:rPr lang="pl-PL" dirty="0" smtClean="0"/>
              <a:t>wdrażania</a:t>
            </a:r>
            <a:r>
              <a:rPr lang="pl-PL" dirty="0"/>
              <a:t>, funkcjonowania oraz nadzoru nad procesami dotyczącymi produkcji żywności i procesami </a:t>
            </a:r>
            <a:r>
              <a:rPr lang="pl-PL" dirty="0" smtClean="0"/>
              <a:t>pochodnymi </a:t>
            </a:r>
            <a:r>
              <a:rPr lang="pl-PL" dirty="0"/>
              <a:t>(takimi jak np. opakowania dla produktów żywnościowych, transport żywności, </a:t>
            </a:r>
            <a:r>
              <a:rPr lang="pl-PL" dirty="0" smtClean="0"/>
              <a:t>przechowywanie </a:t>
            </a:r>
            <a:r>
              <a:rPr lang="pl-PL" dirty="0"/>
              <a:t>żywności, itp</a:t>
            </a:r>
            <a:r>
              <a:rPr lang="pl-PL" dirty="0" smtClean="0"/>
              <a:t>.).</a:t>
            </a:r>
            <a:endParaRPr lang="pl-PL" dirty="0"/>
          </a:p>
          <a:p>
            <a:endParaRPr lang="pl-P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Opracowanie schematu procesu technologicznego (ETAP IV</a:t>
            </a:r>
            <a:r>
              <a:rPr lang="pl-PL" sz="3200" dirty="0" smtClean="0"/>
              <a:t>)</a:t>
            </a:r>
            <a:endParaRPr lang="pl-PL" sz="3200" dirty="0"/>
          </a:p>
        </p:txBody>
      </p:sp>
      <p:sp>
        <p:nvSpPr>
          <p:cNvPr id="3" name="Symbol zastępczy zawartości 2"/>
          <p:cNvSpPr>
            <a:spLocks noGrp="1"/>
          </p:cNvSpPr>
          <p:nvPr>
            <p:ph idx="1"/>
          </p:nvPr>
        </p:nvSpPr>
        <p:spPr/>
        <p:txBody>
          <a:bodyPr/>
          <a:lstStyle/>
          <a:p>
            <a:r>
              <a:rPr lang="pl-PL" dirty="0"/>
              <a:t>Odpowiednikiem procesu technologicznego w przedsiębiorstwie produkującym </a:t>
            </a:r>
            <a:r>
              <a:rPr lang="pl-PL" dirty="0" smtClean="0"/>
              <a:t> przetwarzającym</a:t>
            </a:r>
            <a:r>
              <a:rPr lang="pl-PL" dirty="0"/>
              <a:t>) żywność, </a:t>
            </a:r>
            <a:r>
              <a:rPr lang="pl-PL" dirty="0" smtClean="0"/>
              <a:t>w przedsiębiorstwie </a:t>
            </a:r>
            <a:r>
              <a:rPr lang="pl-PL" dirty="0"/>
              <a:t>transportowym, jest proces spedycji, rozumiany w węższy sposób jako:</a:t>
            </a:r>
          </a:p>
          <a:p>
            <a:pPr marL="1966913" lvl="0" indent="-622300"/>
            <a:r>
              <a:rPr lang="pl-PL" dirty="0"/>
              <a:t>załadunek,</a:t>
            </a:r>
          </a:p>
          <a:p>
            <a:pPr marL="1966913" lvl="0" indent="-622300"/>
            <a:r>
              <a:rPr lang="pl-PL" dirty="0"/>
              <a:t>przewóz,</a:t>
            </a:r>
          </a:p>
          <a:p>
            <a:pPr marL="1966913" indent="-622300"/>
            <a:r>
              <a:rPr lang="pl-PL" dirty="0"/>
              <a:t>rozładunek </a:t>
            </a:r>
            <a:r>
              <a:rPr lang="pl-PL" dirty="0" smtClean="0"/>
              <a:t>towarów.</a:t>
            </a:r>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dirty="0"/>
              <a:t>Opracowując jednak kompleksowy system HACCP lepiej jest przyjąć schemat szerszy </a:t>
            </a:r>
            <a:r>
              <a:rPr lang="pl-PL" sz="2400" dirty="0" smtClean="0"/>
              <a:t>– pięcioetapowy obejmujący</a:t>
            </a:r>
            <a:r>
              <a:rPr lang="pl-PL" sz="2400" dirty="0"/>
              <a:t>:</a:t>
            </a:r>
          </a:p>
        </p:txBody>
      </p:sp>
      <p:sp>
        <p:nvSpPr>
          <p:cNvPr id="3" name="Symbol zastępczy zawartości 2"/>
          <p:cNvSpPr>
            <a:spLocks noGrp="1"/>
          </p:cNvSpPr>
          <p:nvPr>
            <p:ph idx="1"/>
          </p:nvPr>
        </p:nvSpPr>
        <p:spPr/>
        <p:txBody>
          <a:bodyPr>
            <a:normAutofit/>
          </a:bodyPr>
          <a:lstStyle/>
          <a:p>
            <a:pPr lvl="0"/>
            <a:r>
              <a:rPr lang="pl-PL" dirty="0"/>
              <a:t>przygotowanie środka transportu (krok 1),</a:t>
            </a:r>
          </a:p>
          <a:p>
            <a:pPr lvl="0"/>
            <a:r>
              <a:rPr lang="pl-PL" dirty="0"/>
              <a:t>dojazd do miejsca załadunku (krok 2),</a:t>
            </a:r>
          </a:p>
          <a:p>
            <a:pPr lvl="0"/>
            <a:r>
              <a:rPr lang="pl-PL" dirty="0"/>
              <a:t>załadunek (krok 3),</a:t>
            </a:r>
          </a:p>
          <a:p>
            <a:pPr lvl="0"/>
            <a:r>
              <a:rPr lang="pl-PL" dirty="0"/>
              <a:t>przewóz (produktów</a:t>
            </a:r>
            <a:r>
              <a:rPr lang="pl-PL" dirty="0" smtClean="0"/>
              <a:t>):</a:t>
            </a:r>
            <a:r>
              <a:rPr lang="pl-PL" dirty="0"/>
              <a:t> </a:t>
            </a:r>
          </a:p>
          <a:p>
            <a:pPr marL="1703388" lvl="0" indent="-719138">
              <a:buFont typeface="Calibri" pitchFamily="34" charset="0"/>
              <a:buChar char="–"/>
            </a:pPr>
            <a:r>
              <a:rPr lang="pl-PL" dirty="0"/>
              <a:t>zamrożonych (krok4a),</a:t>
            </a:r>
          </a:p>
          <a:p>
            <a:pPr marL="1703388" lvl="0" indent="-719138">
              <a:buFont typeface="Calibri" pitchFamily="34" charset="0"/>
              <a:buChar char="–"/>
            </a:pPr>
            <a:r>
              <a:rPr lang="pl-PL" dirty="0"/>
              <a:t>schłodzonych (krok 4b),</a:t>
            </a:r>
          </a:p>
          <a:p>
            <a:r>
              <a:rPr lang="pl-PL" dirty="0" smtClean="0"/>
              <a:t>rozładunek </a:t>
            </a:r>
            <a:r>
              <a:rPr lang="pl-PL" dirty="0"/>
              <a:t>(krok 5).</a:t>
            </a:r>
          </a:p>
          <a:p>
            <a:endParaRPr lang="pl-PL"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1907704" y="0"/>
            <a:ext cx="5570282" cy="5517232"/>
          </a:xfrm>
          <a:prstGeom prst="rect">
            <a:avLst/>
          </a:prstGeom>
          <a:noFill/>
          <a:ln w="9525">
            <a:noFill/>
            <a:miter lim="800000"/>
            <a:headEnd/>
            <a:tailEnd/>
          </a:ln>
        </p:spPr>
      </p:pic>
      <p:sp>
        <p:nvSpPr>
          <p:cNvPr id="6" name="pole tekstowe 5"/>
          <p:cNvSpPr txBox="1"/>
          <p:nvPr/>
        </p:nvSpPr>
        <p:spPr>
          <a:xfrm>
            <a:off x="539552" y="5877272"/>
            <a:ext cx="6048672" cy="369332"/>
          </a:xfrm>
          <a:prstGeom prst="rect">
            <a:avLst/>
          </a:prstGeom>
          <a:noFill/>
        </p:spPr>
        <p:txBody>
          <a:bodyPr wrap="square" rtlCol="0">
            <a:spAutoFit/>
          </a:bodyPr>
          <a:lstStyle/>
          <a:p>
            <a:r>
              <a:rPr lang="pl-PL" dirty="0" smtClean="0"/>
              <a:t>Rys. 5. Schemat procesu spedycji</a:t>
            </a:r>
            <a:endParaRPr lang="pl-PL"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85000" lnSpcReduction="10000"/>
          </a:bodyPr>
          <a:lstStyle/>
          <a:p>
            <a:r>
              <a:rPr lang="pl-PL" dirty="0"/>
              <a:t>W przypadku przedsiębiorstw produkcyjnych, po opracowaniu procesu technologicznego, </a:t>
            </a:r>
            <a:r>
              <a:rPr lang="pl-PL" dirty="0" smtClean="0"/>
              <a:t>wymagana </a:t>
            </a:r>
            <a:r>
              <a:rPr lang="pl-PL" dirty="0"/>
              <a:t>jest weryfikacja schematu na rzeczywistej linii technologicznej (ETAP V). Schemat procesu spedycji jest prosty, więc można uznać, że jest „</a:t>
            </a:r>
            <a:r>
              <a:rPr lang="pl-PL" dirty="0" smtClean="0"/>
              <a:t>odpisany” </a:t>
            </a:r>
            <a:r>
              <a:rPr lang="pl-PL" dirty="0"/>
              <a:t>z rzeczywistości. </a:t>
            </a:r>
            <a:endParaRPr lang="pl-PL" dirty="0" smtClean="0"/>
          </a:p>
          <a:p>
            <a:r>
              <a:rPr lang="pl-PL" dirty="0" smtClean="0"/>
              <a:t>Lista </a:t>
            </a:r>
            <a:r>
              <a:rPr lang="pl-PL" dirty="0"/>
              <a:t>wszystkich ewentualnych zagrożeń oraz środków kontroli (ETAP VI - Zasada 1) Dla każdego etapu procesu spedycji dokonać należy identyfikacji potencjalnych zagrożeń, wskazać ich przyczyny, określić środki umożliwiające kontrolę zagrożenia.</a:t>
            </a:r>
          </a:p>
          <a:p>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2800" dirty="0"/>
              <a:t>W obrocie żywnością, a więc również w transporcie, najbardziej prawdopodobne kategorie </a:t>
            </a:r>
            <a:r>
              <a:rPr lang="pl-PL" sz="2800" dirty="0" smtClean="0"/>
              <a:t>zagrożeń </a:t>
            </a:r>
            <a:r>
              <a:rPr lang="pl-PL" sz="2800" dirty="0"/>
              <a:t>jakości zdrowotnej żywności, to</a:t>
            </a:r>
            <a:r>
              <a:rPr lang="pl-PL" sz="2800" dirty="0" smtClean="0"/>
              <a:t>:</a:t>
            </a:r>
            <a:endParaRPr lang="pl-PL" sz="2800" dirty="0"/>
          </a:p>
        </p:txBody>
      </p:sp>
      <p:sp>
        <p:nvSpPr>
          <p:cNvPr id="3" name="Symbol zastępczy zawartości 2"/>
          <p:cNvSpPr>
            <a:spLocks noGrp="1"/>
          </p:cNvSpPr>
          <p:nvPr>
            <p:ph idx="1"/>
          </p:nvPr>
        </p:nvSpPr>
        <p:spPr/>
        <p:txBody>
          <a:bodyPr>
            <a:normAutofit fontScale="92500" lnSpcReduction="10000"/>
          </a:bodyPr>
          <a:lstStyle/>
          <a:p>
            <a:pPr lvl="0"/>
            <a:r>
              <a:rPr lang="pl-PL" dirty="0"/>
              <a:t>mikrobiologiczne </a:t>
            </a:r>
            <a:r>
              <a:rPr lang="pl-PL" b="1" dirty="0"/>
              <a:t>(</a:t>
            </a:r>
            <a:r>
              <a:rPr lang="pl-PL" b="1" dirty="0" err="1"/>
              <a:t>ozn</a:t>
            </a:r>
            <a:r>
              <a:rPr lang="pl-PL" b="1" dirty="0"/>
              <a:t>. </a:t>
            </a:r>
            <a:r>
              <a:rPr lang="pl-PL" dirty="0"/>
              <a:t>M), wynikające z nadmiernej ilości bakterii chorobotwórczych,</a:t>
            </a:r>
          </a:p>
          <a:p>
            <a:pPr lvl="0"/>
            <a:r>
              <a:rPr lang="pl-PL" dirty="0"/>
              <a:t>chemiczne (</a:t>
            </a:r>
            <a:r>
              <a:rPr lang="pl-PL" dirty="0" err="1"/>
              <a:t>ozn</a:t>
            </a:r>
            <a:r>
              <a:rPr lang="pl-PL" dirty="0"/>
              <a:t>. </a:t>
            </a:r>
            <a:r>
              <a:rPr lang="pl-PL" dirty="0" err="1"/>
              <a:t>Ch</a:t>
            </a:r>
            <a:r>
              <a:rPr lang="pl-PL" dirty="0"/>
              <a:t>) - pozostałości środków ochrony roślin w warzywach i owocach, </a:t>
            </a:r>
            <a:r>
              <a:rPr lang="pl-PL" dirty="0" smtClean="0"/>
              <a:t>pozostałości </a:t>
            </a:r>
            <a:r>
              <a:rPr lang="pl-PL" dirty="0"/>
              <a:t>hormonów i leków weterynaryjnych w mięsie lub mleku, pozostałości środków do </a:t>
            </a:r>
            <a:r>
              <a:rPr lang="pl-PL" dirty="0" smtClean="0"/>
              <a:t>mycia i </a:t>
            </a:r>
            <a:r>
              <a:rPr lang="pl-PL" dirty="0"/>
              <a:t>dezynfekcji w pomieszczeniach produkcyjnych i </a:t>
            </a:r>
            <a:r>
              <a:rPr lang="pl-PL" dirty="0" smtClean="0"/>
              <a:t>magazynowych(transportowych</a:t>
            </a:r>
            <a:r>
              <a:rPr lang="pl-PL" dirty="0"/>
              <a:t>),</a:t>
            </a:r>
          </a:p>
          <a:p>
            <a:pPr lvl="0"/>
            <a:r>
              <a:rPr lang="pl-PL" dirty="0"/>
              <a:t>fizyczne (</a:t>
            </a:r>
            <a:r>
              <a:rPr lang="pl-PL" dirty="0" err="1"/>
              <a:t>ozn</a:t>
            </a:r>
            <a:r>
              <a:rPr lang="pl-PL" dirty="0"/>
              <a:t>. F) - zabrudzenia, kurz, </a:t>
            </a:r>
            <a:r>
              <a:rPr lang="pl-PL" dirty="0" smtClean="0"/>
              <a:t>zanieczyszczenia </a:t>
            </a:r>
            <a:r>
              <a:rPr lang="pl-PL" dirty="0"/>
              <a:t>odchodami szkodników itp.</a:t>
            </a:r>
          </a:p>
          <a:p>
            <a:endParaRPr lang="pl-PL"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562074"/>
          </a:xfrm>
        </p:spPr>
        <p:txBody>
          <a:bodyPr>
            <a:normAutofit/>
          </a:bodyPr>
          <a:lstStyle/>
          <a:p>
            <a:r>
              <a:rPr lang="pl-PL" sz="2000" dirty="0"/>
              <a:t>Tabela 1</a:t>
            </a:r>
            <a:r>
              <a:rPr lang="pl-PL" sz="2000" dirty="0" smtClean="0"/>
              <a:t>. </a:t>
            </a:r>
            <a:r>
              <a:rPr lang="pl-PL" sz="2000" dirty="0"/>
              <a:t>Arkusz identyfikacji zagrożeń i środków kontroli [36</a:t>
            </a:r>
            <a:r>
              <a:rPr lang="pl-PL" sz="2000" dirty="0" smtClean="0"/>
              <a:t>]</a:t>
            </a:r>
            <a:endParaRPr lang="pl-PL" sz="2000"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985889" y="692150"/>
            <a:ext cx="7172222" cy="5434013"/>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cstate="print"/>
          <a:srcRect/>
          <a:stretch>
            <a:fillRect/>
          </a:stretch>
        </p:blipFill>
        <p:spPr bwMode="auto">
          <a:xfrm>
            <a:off x="323528" y="188640"/>
            <a:ext cx="8305800" cy="6191250"/>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cstate="print"/>
          <a:srcRect/>
          <a:stretch>
            <a:fillRect/>
          </a:stretch>
        </p:blipFill>
        <p:spPr bwMode="auto">
          <a:xfrm>
            <a:off x="0" y="476672"/>
            <a:ext cx="9055124" cy="4824536"/>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normAutofit/>
          </a:bodyPr>
          <a:lstStyle/>
          <a:p>
            <a:r>
              <a:rPr lang="pl-PL" sz="2800" dirty="0"/>
              <a:t>Określenie Krytycznych Punktów Kontroli (ETAP VII - Zasada 2)</a:t>
            </a:r>
          </a:p>
        </p:txBody>
      </p:sp>
      <p:sp>
        <p:nvSpPr>
          <p:cNvPr id="5" name="Symbol zastępczy zawartości 4"/>
          <p:cNvSpPr>
            <a:spLocks noGrp="1"/>
          </p:cNvSpPr>
          <p:nvPr>
            <p:ph idx="1"/>
          </p:nvPr>
        </p:nvSpPr>
        <p:spPr/>
        <p:txBody>
          <a:bodyPr>
            <a:normAutofit fontScale="70000" lnSpcReduction="20000"/>
          </a:bodyPr>
          <a:lstStyle/>
          <a:p>
            <a:r>
              <a:rPr lang="pl-PL" dirty="0"/>
              <a:t>Aby wyznaczyć KPK (CCP) dla procesu spedycji żywności mrożonej i schładzanej należy stworzyć drzewko decyzyjne. Jednak w omawianym przypadku jest ono uproszczone, gdyż zwykle krytycznym punktem kontroli jest temperatura w etapie przewozu w warunkach chłodniczych (w stanie </a:t>
            </a:r>
            <a:r>
              <a:rPr lang="pl-PL" dirty="0" smtClean="0"/>
              <a:t>zamrożonym </a:t>
            </a:r>
            <a:r>
              <a:rPr lang="pl-PL" dirty="0"/>
              <a:t>lub schłodzonym).</a:t>
            </a:r>
          </a:p>
          <a:p>
            <a:r>
              <a:rPr lang="pl-PL" dirty="0"/>
              <a:t>Wartości krytyczne temperatury (Zasada 3) chłodniczego magazynowania i transportu wynikają np. z wytycznych umowy ATP (Umowa o międzynarodowych przewozach szybko psujących się </a:t>
            </a:r>
            <a:r>
              <a:rPr lang="pl-PL" dirty="0" smtClean="0"/>
              <a:t>artykułów </a:t>
            </a:r>
            <a:r>
              <a:rPr lang="pl-PL" dirty="0"/>
              <a:t>żywnościowych i o specjalnych środkach transportu przeznaczonych do tych przewozów). </a:t>
            </a:r>
            <a:r>
              <a:rPr lang="pl-PL" dirty="0" smtClean="0"/>
              <a:t>Przykładowo </a:t>
            </a:r>
            <a:r>
              <a:rPr lang="pl-PL" dirty="0"/>
              <a:t>temperatura magazynowania (transportu) chłodniczego produktów mrożonych nie powinna być wyższa niż minus 18°C, a produkty mleczne zaleca się magazynować (transportować) w </a:t>
            </a:r>
            <a:r>
              <a:rPr lang="pl-PL" dirty="0" smtClean="0"/>
              <a:t>temperaturze </a:t>
            </a:r>
            <a:r>
              <a:rPr lang="pl-PL" dirty="0"/>
              <a:t>ok. 4°C. Granicę tolerancji można przyjąć jako ± 1°C.</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a:t>System monitorowania KPK, ustalenie działań korygujących, ustalenie procedur weryfikacji </a:t>
            </a:r>
          </a:p>
        </p:txBody>
      </p:sp>
      <p:sp>
        <p:nvSpPr>
          <p:cNvPr id="3" name="Symbol zastępczy zawartości 2"/>
          <p:cNvSpPr>
            <a:spLocks noGrp="1"/>
          </p:cNvSpPr>
          <p:nvPr>
            <p:ph idx="1"/>
          </p:nvPr>
        </p:nvSpPr>
        <p:spPr/>
        <p:txBody>
          <a:bodyPr>
            <a:normAutofit fontScale="92500" lnSpcReduction="10000"/>
          </a:bodyPr>
          <a:lstStyle/>
          <a:p>
            <a:r>
              <a:rPr lang="pl-PL" dirty="0"/>
              <a:t>Monitorowanie (Zasada 4) wiąże się z prowadzeniem obserwacji i pomiarów pozwalających na szybkie wykrywanie w każdym z ustalonych punktów krytycznych, odchyleń poza przyjęte granice tolerancji. W przypadku dużych samochodów i naczep z zabudową chłodniczą wymagany jest monitoring ciągły z użyciem urządzeń rejestrujących temperaturę w komorze ładunkowej. Do tego typu urządzeń należą rejestratory temperatur.</a:t>
            </a:r>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20000"/>
          </a:bodyPr>
          <a:lstStyle/>
          <a:p>
            <a:r>
              <a:rPr lang="pl-PL" dirty="0"/>
              <a:t>System HACCP to system zarządzania i dokumentowania produkcji w celu zapewnienia </a:t>
            </a:r>
            <a:r>
              <a:rPr lang="pl-PL" dirty="0" smtClean="0"/>
              <a:t>bezpieczeństwa </a:t>
            </a:r>
            <a:r>
              <a:rPr lang="pl-PL" dirty="0"/>
              <a:t>żywności. HACCP pozwala eliminować zagrożenia już od momentu powstania surowca po bezpieczny produkt. Jest to system prewencyjny służący do minimalizowania ryzyka zagrożeń </a:t>
            </a:r>
            <a:r>
              <a:rPr lang="pl-PL" dirty="0" smtClean="0"/>
              <a:t>fizycznych</a:t>
            </a:r>
            <a:r>
              <a:rPr lang="pl-PL" dirty="0"/>
              <a:t>, chemicznych i mikrobiologicznych. Skrót HACCP pochodzi od angielskiej nazwy Hazard </a:t>
            </a:r>
            <a:r>
              <a:rPr lang="pl-PL" dirty="0" err="1"/>
              <a:t>Analysis</a:t>
            </a:r>
            <a:r>
              <a:rPr lang="pl-PL" dirty="0"/>
              <a:t> </a:t>
            </a:r>
            <a:r>
              <a:rPr lang="pl-PL" dirty="0" err="1"/>
              <a:t>Critical</a:t>
            </a:r>
            <a:r>
              <a:rPr lang="pl-PL" dirty="0"/>
              <a:t> </a:t>
            </a:r>
            <a:r>
              <a:rPr lang="pl-PL" dirty="0" err="1"/>
              <a:t>Control</a:t>
            </a:r>
            <a:r>
              <a:rPr lang="pl-PL" dirty="0"/>
              <a:t> Point (Analiza Zagrożeń i Krytyczne Punkty Kontroli).</a:t>
            </a:r>
          </a:p>
          <a:p>
            <a:endParaRPr lang="pl-PL"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dirty="0"/>
              <a:t>Działania korygujące (Zasada 5) powinny być podejmowane po przekroczeniu wartości </a:t>
            </a:r>
            <a:r>
              <a:rPr lang="pl-PL" sz="2400" dirty="0" smtClean="0"/>
              <a:t>krytycznej </a:t>
            </a:r>
            <a:r>
              <a:rPr lang="pl-PL" sz="2400" dirty="0"/>
              <a:t>dla danego punktu i powinny obejmować</a:t>
            </a:r>
            <a:r>
              <a:rPr lang="pl-PL" sz="2400" dirty="0" smtClean="0"/>
              <a:t>:</a:t>
            </a:r>
            <a:endParaRPr lang="pl-PL" sz="2400" dirty="0"/>
          </a:p>
        </p:txBody>
      </p:sp>
      <p:sp>
        <p:nvSpPr>
          <p:cNvPr id="3" name="Symbol zastępczy zawartości 2"/>
          <p:cNvSpPr>
            <a:spLocks noGrp="1"/>
          </p:cNvSpPr>
          <p:nvPr>
            <p:ph idx="1"/>
          </p:nvPr>
        </p:nvSpPr>
        <p:spPr/>
        <p:txBody>
          <a:bodyPr>
            <a:normAutofit/>
          </a:bodyPr>
          <a:lstStyle/>
          <a:p>
            <a:pPr lvl="0"/>
            <a:r>
              <a:rPr lang="pl-PL" sz="2800" dirty="0"/>
              <a:t>sposoby przywracania kontroli nad KPK (naprawa agregatu chłodniczego, regulacja </a:t>
            </a:r>
            <a:r>
              <a:rPr lang="pl-PL" sz="2800" dirty="0" smtClean="0"/>
              <a:t>temperatury</a:t>
            </a:r>
            <a:r>
              <a:rPr lang="pl-PL" sz="2800" dirty="0"/>
              <a:t>),</a:t>
            </a:r>
          </a:p>
          <a:p>
            <a:r>
              <a:rPr lang="pl-PL" sz="2800" dirty="0"/>
              <a:t>sposób postępowania z „</a:t>
            </a:r>
            <a:r>
              <a:rPr lang="pl-PL" sz="2800" dirty="0" smtClean="0"/>
              <a:t>niepewnym” produktem </a:t>
            </a:r>
            <a:r>
              <a:rPr lang="pl-PL" sz="2800" dirty="0"/>
              <a:t>spożywczym (co zrobić z niewłaściwie </a:t>
            </a:r>
            <a:r>
              <a:rPr lang="pl-PL" sz="2800" dirty="0" smtClean="0"/>
              <a:t>przechowywanym/transportowanym </a:t>
            </a:r>
            <a:r>
              <a:rPr lang="pl-PL" sz="2800" dirty="0"/>
              <a:t>artykułem)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r>
              <a:rPr lang="pl-PL" sz="2800" dirty="0" smtClean="0"/>
              <a:t>Właściwe procedury weryfikacji (Zasada 6) obejmują audyty wewnętrzne oraz zewnętrzne firmy transportującej żywność oraz szkolenia pracowników. Tylko wyspecjalizowana kadra może efektywnie zarządzać systemem HACCP.</a:t>
            </a:r>
            <a:endParaRPr lang="pl-PL" sz="2800" dirty="0"/>
          </a:p>
        </p:txBody>
      </p:sp>
      <p:sp>
        <p:nvSpPr>
          <p:cNvPr id="4" name="Tytuł 3"/>
          <p:cNvSpPr>
            <a:spLocks noGrp="1"/>
          </p:cNvSpPr>
          <p:nvPr>
            <p:ph type="title"/>
          </p:nvPr>
        </p:nvSpPr>
        <p:spPr/>
        <p:txBody>
          <a:bodyPr/>
          <a:lstStyle/>
          <a:p>
            <a:endParaRPr lang="pl-PL"/>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Dokumentacja HACCP w przedsiębiorstwie transportowym (Zasada 7)</a:t>
            </a:r>
          </a:p>
        </p:txBody>
      </p:sp>
      <p:sp>
        <p:nvSpPr>
          <p:cNvPr id="3" name="Symbol zastępczy zawartości 2"/>
          <p:cNvSpPr>
            <a:spLocks noGrp="1"/>
          </p:cNvSpPr>
          <p:nvPr>
            <p:ph idx="1"/>
          </p:nvPr>
        </p:nvSpPr>
        <p:spPr/>
        <p:txBody>
          <a:bodyPr>
            <a:normAutofit fontScale="70000" lnSpcReduction="20000"/>
          </a:bodyPr>
          <a:lstStyle/>
          <a:p>
            <a:r>
              <a:rPr lang="pl-PL" dirty="0"/>
              <a:t>Dokumentacja HACCP stanowi siódmą zasadę systemu HACCP i zaleca się, aby miała formę księgi. W niej powinno ująć się politykę firmy i przy zapewnieniu bezpieczeństwa zdrowotnego </a:t>
            </a:r>
            <a:r>
              <a:rPr lang="pl-PL" dirty="0" smtClean="0"/>
              <a:t>produkowanej </a:t>
            </a:r>
            <a:r>
              <a:rPr lang="pl-PL" dirty="0"/>
              <a:t>żywności, dokumenty, które są związane z powołaniem zespołu ds. HACCP, opisane drzewko </a:t>
            </a:r>
            <a:r>
              <a:rPr lang="pl-PL" dirty="0" smtClean="0"/>
              <a:t>decyzyjne </a:t>
            </a:r>
            <a:r>
              <a:rPr lang="pl-PL" dirty="0"/>
              <a:t>i wszystkie dokumenty, które dotyczą poszczególnych etapów wdrażania systemu. Księga jest deklaracją, ma charakter ogólny, z niej powinny wynikać procedury, a z kolei do każdej z procedur </a:t>
            </a:r>
            <a:r>
              <a:rPr lang="pl-PL" dirty="0" smtClean="0"/>
              <a:t>powinny </a:t>
            </a:r>
            <a:r>
              <a:rPr lang="pl-PL" dirty="0"/>
              <a:t>być przypisane części instrukcji dla poszczególnych stanowisk lub instrukcji technologicznych. Instrukcje określają konkretnie, co ma robić pracownik na tym stanowisku. Jako załączniki powinny się tam znaleźć formularze do wypełniania przez pracownika, ewentualnie także harmonogramy </a:t>
            </a:r>
            <a:r>
              <a:rPr lang="pl-PL" dirty="0" smtClean="0"/>
              <a:t>określające </a:t>
            </a:r>
            <a:r>
              <a:rPr lang="pl-PL" dirty="0"/>
              <a:t>częstotliwość poszczególnych </a:t>
            </a:r>
            <a:r>
              <a:rPr lang="pl-PL" dirty="0" smtClean="0"/>
              <a:t>czynności.</a:t>
            </a:r>
            <a:endParaRPr lang="pl-PL"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706090"/>
          </a:xfrm>
        </p:spPr>
        <p:txBody>
          <a:bodyPr>
            <a:normAutofit fontScale="90000"/>
          </a:bodyPr>
          <a:lstStyle/>
          <a:p>
            <a:r>
              <a:rPr lang="pl-PL" sz="2400" dirty="0"/>
              <a:t>Tabela </a:t>
            </a:r>
            <a:r>
              <a:rPr lang="pl-PL" sz="2400" dirty="0" smtClean="0"/>
              <a:t>2. </a:t>
            </a:r>
            <a:r>
              <a:rPr lang="pl-PL" sz="2400" dirty="0"/>
              <a:t>Lista procedur, instrukcji i załączników z „Księgi HACCP" przedsiębiorstwa transportującego żywność w warunkach </a:t>
            </a:r>
            <a:r>
              <a:rPr lang="pl-PL" sz="2400" dirty="0" smtClean="0"/>
              <a:t>chłodniczych</a:t>
            </a:r>
            <a:endParaRPr lang="pl-PL" sz="2400" dirty="0"/>
          </a:p>
        </p:txBody>
      </p:sp>
      <p:graphicFrame>
        <p:nvGraphicFramePr>
          <p:cNvPr id="5" name="Tabela 4"/>
          <p:cNvGraphicFramePr>
            <a:graphicFrameLocks noGrp="1"/>
          </p:cNvGraphicFramePr>
          <p:nvPr/>
        </p:nvGraphicFramePr>
        <p:xfrm>
          <a:off x="323528" y="836716"/>
          <a:ext cx="8496944" cy="5760287"/>
        </p:xfrm>
        <a:graphic>
          <a:graphicData uri="http://schemas.openxmlformats.org/drawingml/2006/table">
            <a:tbl>
              <a:tblPr/>
              <a:tblGrid>
                <a:gridCol w="468460"/>
                <a:gridCol w="1740299"/>
                <a:gridCol w="6288185"/>
              </a:tblGrid>
              <a:tr h="281500">
                <a:tc gridSpan="3">
                  <a:txBody>
                    <a:bodyPr/>
                    <a:lstStyle/>
                    <a:p>
                      <a:pPr>
                        <a:lnSpc>
                          <a:spcPct val="115000"/>
                        </a:lnSpc>
                        <a:spcAft>
                          <a:spcPts val="0"/>
                        </a:spcAft>
                      </a:pPr>
                      <a:r>
                        <a:rPr lang="pl-PL" sz="1400" spc="-10" dirty="0">
                          <a:solidFill>
                            <a:srgbClr val="000000"/>
                          </a:solidFill>
                          <a:latin typeface="Arial"/>
                          <a:ea typeface="Times New Roman"/>
                        </a:rPr>
                        <a:t>Lista procedur</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248659">
                <a:tc>
                  <a:txBody>
                    <a:bodyPr/>
                    <a:lstStyle/>
                    <a:p>
                      <a:pPr>
                        <a:lnSpc>
                          <a:spcPct val="115000"/>
                        </a:lnSpc>
                        <a:spcAft>
                          <a:spcPts val="0"/>
                        </a:spcAft>
                      </a:pPr>
                      <a:r>
                        <a:rPr lang="pl-PL" sz="1400">
                          <a:solidFill>
                            <a:srgbClr val="000000"/>
                          </a:solidFill>
                          <a:latin typeface="Arial"/>
                          <a:ea typeface="Times New Roman"/>
                        </a:rPr>
                        <a:t>1.</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45" dirty="0">
                          <a:solidFill>
                            <a:srgbClr val="000000"/>
                          </a:solidFill>
                          <a:latin typeface="Arial"/>
                          <a:ea typeface="Times New Roman"/>
                        </a:rPr>
                        <a:t>Procedura 01</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dirty="0">
                          <a:solidFill>
                            <a:srgbClr val="000000"/>
                          </a:solidFill>
                          <a:latin typeface="Arial"/>
                          <a:ea typeface="Times New Roman"/>
                        </a:rPr>
                        <a:t>"Post</a:t>
                      </a:r>
                      <a:r>
                        <a:rPr lang="pl-PL" sz="1400" spc="-15" dirty="0">
                          <a:solidFill>
                            <a:srgbClr val="000000"/>
                          </a:solidFill>
                          <a:latin typeface="Arial"/>
                          <a:ea typeface="Times New Roman"/>
                          <a:cs typeface="Times New Roman"/>
                        </a:rPr>
                        <a:t>ę</a:t>
                      </a:r>
                      <a:r>
                        <a:rPr lang="pl-PL" sz="1400" spc="-15" dirty="0">
                          <a:solidFill>
                            <a:srgbClr val="000000"/>
                          </a:solidFill>
                          <a:latin typeface="Arial"/>
                          <a:ea typeface="Times New Roman"/>
                        </a:rPr>
                        <a:t>powanie z </a:t>
                      </a:r>
                      <a:r>
                        <a:rPr lang="pl-PL" sz="1400" spc="-15" dirty="0">
                          <a:solidFill>
                            <a:srgbClr val="000000"/>
                          </a:solidFill>
                          <a:latin typeface="Arial"/>
                          <a:ea typeface="Times New Roman"/>
                          <a:cs typeface="Times New Roman"/>
                        </a:rPr>
                        <a:t>ż</a:t>
                      </a:r>
                      <a:r>
                        <a:rPr lang="pl-PL" sz="1400" spc="-15" dirty="0">
                          <a:solidFill>
                            <a:srgbClr val="000000"/>
                          </a:solidFill>
                          <a:latin typeface="Arial"/>
                          <a:ea typeface="Times New Roman"/>
                        </a:rPr>
                        <a:t>ywno</a:t>
                      </a:r>
                      <a:r>
                        <a:rPr lang="pl-PL" sz="1400" spc="-15" dirty="0">
                          <a:solidFill>
                            <a:srgbClr val="000000"/>
                          </a:solidFill>
                          <a:latin typeface="Arial"/>
                          <a:ea typeface="Times New Roman"/>
                          <a:cs typeface="Times New Roman"/>
                        </a:rPr>
                        <a:t>ś</a:t>
                      </a:r>
                      <a:r>
                        <a:rPr lang="pl-PL" sz="1400" spc="-15" dirty="0">
                          <a:solidFill>
                            <a:srgbClr val="000000"/>
                          </a:solidFill>
                          <a:latin typeface="Arial"/>
                          <a:ea typeface="Times New Roman"/>
                        </a:rPr>
                        <a:t>ci</a:t>
                      </a:r>
                      <a:r>
                        <a:rPr lang="pl-PL" sz="1400" spc="-15" dirty="0">
                          <a:solidFill>
                            <a:srgbClr val="000000"/>
                          </a:solidFill>
                          <a:latin typeface="Arial"/>
                          <a:ea typeface="Times New Roman"/>
                          <a:cs typeface="Times New Roman"/>
                        </a:rPr>
                        <a:t>ą</a:t>
                      </a:r>
                      <a:r>
                        <a:rPr lang="pl-PL" sz="1400" spc="-15" dirty="0">
                          <a:solidFill>
                            <a:srgbClr val="000000"/>
                          </a:solidFill>
                          <a:latin typeface="Arial"/>
                          <a:ea typeface="Times New Roman"/>
                        </a:rPr>
                        <a:t> o niew</a:t>
                      </a:r>
                      <a:r>
                        <a:rPr lang="pl-PL" sz="1400" spc="-15" dirty="0">
                          <a:solidFill>
                            <a:srgbClr val="000000"/>
                          </a:solidFill>
                          <a:latin typeface="Arial"/>
                          <a:ea typeface="Times New Roman"/>
                          <a:cs typeface="Times New Roman"/>
                        </a:rPr>
                        <a:t>ł</a:t>
                      </a:r>
                      <a:r>
                        <a:rPr lang="pl-PL" sz="1400" spc="-15" dirty="0">
                          <a:solidFill>
                            <a:srgbClr val="000000"/>
                          </a:solidFill>
                          <a:latin typeface="Arial"/>
                          <a:ea typeface="Times New Roman"/>
                        </a:rPr>
                        <a:t>a</a:t>
                      </a:r>
                      <a:r>
                        <a:rPr lang="pl-PL" sz="1400" spc="-15" dirty="0">
                          <a:solidFill>
                            <a:srgbClr val="000000"/>
                          </a:solidFill>
                          <a:latin typeface="Arial"/>
                          <a:ea typeface="Times New Roman"/>
                          <a:cs typeface="Times New Roman"/>
                        </a:rPr>
                        <a:t>ś</a:t>
                      </a:r>
                      <a:r>
                        <a:rPr lang="pl-PL" sz="1400" spc="-15" dirty="0">
                          <a:solidFill>
                            <a:srgbClr val="000000"/>
                          </a:solidFill>
                          <a:latin typeface="Arial"/>
                          <a:ea typeface="Times New Roman"/>
                        </a:rPr>
                        <a:t>ciwej jako</a:t>
                      </a:r>
                      <a:r>
                        <a:rPr lang="pl-PL" sz="1400" spc="-15" dirty="0">
                          <a:solidFill>
                            <a:srgbClr val="000000"/>
                          </a:solidFill>
                          <a:latin typeface="Arial"/>
                          <a:ea typeface="Times New Roman"/>
                          <a:cs typeface="Times New Roman"/>
                        </a:rPr>
                        <a:t>ś</a:t>
                      </a:r>
                      <a:r>
                        <a:rPr lang="pl-PL" sz="1400" spc="-15" dirty="0">
                          <a:solidFill>
                            <a:srgbClr val="000000"/>
                          </a:solidFill>
                          <a:latin typeface="Arial"/>
                          <a:ea typeface="Times New Roman"/>
                        </a:rPr>
                        <a:t>ci zdrowotnej"</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2.</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0" dirty="0">
                          <a:solidFill>
                            <a:srgbClr val="000000"/>
                          </a:solidFill>
                          <a:latin typeface="Arial"/>
                          <a:ea typeface="Times New Roman"/>
                        </a:rPr>
                        <a:t>Procedura 02</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"Nadz</a:t>
                      </a:r>
                      <a:r>
                        <a:rPr lang="pl-PL" sz="1400" spc="-15">
                          <a:solidFill>
                            <a:srgbClr val="000000"/>
                          </a:solidFill>
                          <a:latin typeface="Arial"/>
                          <a:ea typeface="Times New Roman"/>
                          <a:cs typeface="Times New Roman"/>
                        </a:rPr>
                        <a:t>ó</a:t>
                      </a:r>
                      <a:r>
                        <a:rPr lang="pl-PL" sz="1400" spc="-15">
                          <a:solidFill>
                            <a:srgbClr val="000000"/>
                          </a:solidFill>
                          <a:latin typeface="Arial"/>
                          <a:ea typeface="Times New Roman"/>
                        </a:rPr>
                        <a:t>r nad dokumentacj</a:t>
                      </a:r>
                      <a:r>
                        <a:rPr lang="pl-PL" sz="1400" spc="-15">
                          <a:solidFill>
                            <a:srgbClr val="000000"/>
                          </a:solidFill>
                          <a:latin typeface="Arial"/>
                          <a:ea typeface="Times New Roman"/>
                          <a:cs typeface="Times New Roman"/>
                        </a:rPr>
                        <a:t>ą</a:t>
                      </a:r>
                      <a:r>
                        <a:rPr lang="pl-PL" sz="1400" spc="-15">
                          <a:solidFill>
                            <a:srgbClr val="000000"/>
                          </a:solidFill>
                          <a:latin typeface="Arial"/>
                          <a:ea typeface="Times New Roman"/>
                        </a:rPr>
                        <a:t>"</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3.</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dirty="0">
                          <a:solidFill>
                            <a:srgbClr val="000000"/>
                          </a:solidFill>
                          <a:latin typeface="Arial"/>
                          <a:ea typeface="Times New Roman"/>
                        </a:rPr>
                        <a:t>Procedura 03</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0">
                          <a:solidFill>
                            <a:srgbClr val="000000"/>
                          </a:solidFill>
                          <a:latin typeface="Arial"/>
                          <a:ea typeface="Times New Roman"/>
                        </a:rPr>
                        <a:t>"Monitorowanie KPK(CCP)"</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4.</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dirty="0">
                          <a:solidFill>
                            <a:srgbClr val="000000"/>
                          </a:solidFill>
                          <a:latin typeface="Arial"/>
                          <a:ea typeface="Times New Roman"/>
                        </a:rPr>
                        <a:t>Procedura 04</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"Dzia</a:t>
                      </a:r>
                      <a:r>
                        <a:rPr lang="pl-PL" sz="1400" spc="-15">
                          <a:solidFill>
                            <a:srgbClr val="000000"/>
                          </a:solidFill>
                          <a:latin typeface="Arial"/>
                          <a:ea typeface="Times New Roman"/>
                          <a:cs typeface="Times New Roman"/>
                        </a:rPr>
                        <a:t>ł</a:t>
                      </a:r>
                      <a:r>
                        <a:rPr lang="pl-PL" sz="1400" spc="-15">
                          <a:solidFill>
                            <a:srgbClr val="000000"/>
                          </a:solidFill>
                          <a:latin typeface="Arial"/>
                          <a:ea typeface="Times New Roman"/>
                        </a:rPr>
                        <a:t>ania koryguj</a:t>
                      </a:r>
                      <a:r>
                        <a:rPr lang="pl-PL" sz="1400" spc="-15">
                          <a:solidFill>
                            <a:srgbClr val="000000"/>
                          </a:solidFill>
                          <a:latin typeface="Arial"/>
                          <a:ea typeface="Times New Roman"/>
                          <a:cs typeface="Times New Roman"/>
                        </a:rPr>
                        <a:t>ą</a:t>
                      </a:r>
                      <a:r>
                        <a:rPr lang="pl-PL" sz="1400" spc="-15">
                          <a:solidFill>
                            <a:srgbClr val="000000"/>
                          </a:solidFill>
                          <a:latin typeface="Arial"/>
                          <a:ea typeface="Times New Roman"/>
                        </a:rPr>
                        <a:t>ce i zapobiegawcze"</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51422">
                <a:tc>
                  <a:txBody>
                    <a:bodyPr/>
                    <a:lstStyle/>
                    <a:p>
                      <a:pPr>
                        <a:lnSpc>
                          <a:spcPct val="115000"/>
                        </a:lnSpc>
                        <a:spcAft>
                          <a:spcPts val="0"/>
                        </a:spcAft>
                      </a:pPr>
                      <a:r>
                        <a:rPr lang="pl-PL" sz="1400">
                          <a:solidFill>
                            <a:srgbClr val="000000"/>
                          </a:solidFill>
                          <a:latin typeface="Arial"/>
                          <a:ea typeface="Times New Roman"/>
                        </a:rPr>
                        <a:t>5.</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dirty="0">
                          <a:solidFill>
                            <a:srgbClr val="000000"/>
                          </a:solidFill>
                          <a:latin typeface="Arial"/>
                          <a:ea typeface="Times New Roman"/>
                        </a:rPr>
                        <a:t>Procedura 05</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a:solidFill>
                            <a:srgbClr val="000000"/>
                          </a:solidFill>
                          <a:latin typeface="Arial"/>
                          <a:ea typeface="Times New Roman"/>
                        </a:rPr>
                        <a:t>"Reklamacje"</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6.</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0" dirty="0">
                          <a:solidFill>
                            <a:srgbClr val="000000"/>
                          </a:solidFill>
                          <a:latin typeface="Arial"/>
                          <a:ea typeface="Times New Roman"/>
                        </a:rPr>
                        <a:t>Procedura 06</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a:solidFill>
                            <a:srgbClr val="000000"/>
                          </a:solidFill>
                          <a:latin typeface="Arial"/>
                          <a:ea typeface="Times New Roman"/>
                        </a:rPr>
                        <a:t>"Audit systemu HACCP"</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7.</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dirty="0">
                          <a:solidFill>
                            <a:srgbClr val="000000"/>
                          </a:solidFill>
                          <a:latin typeface="Arial"/>
                          <a:ea typeface="Times New Roman"/>
                        </a:rPr>
                        <a:t>Procedura 07</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5">
                          <a:solidFill>
                            <a:srgbClr val="000000"/>
                          </a:solidFill>
                          <a:latin typeface="Arial"/>
                          <a:ea typeface="Times New Roman"/>
                        </a:rPr>
                        <a:t>"Nadz</a:t>
                      </a:r>
                      <a:r>
                        <a:rPr lang="pl-PL" sz="1400" spc="-5">
                          <a:solidFill>
                            <a:srgbClr val="000000"/>
                          </a:solidFill>
                          <a:latin typeface="Arial"/>
                          <a:ea typeface="Times New Roman"/>
                          <a:cs typeface="Times New Roman"/>
                        </a:rPr>
                        <a:t>ó</a:t>
                      </a:r>
                      <a:r>
                        <a:rPr lang="pl-PL" sz="1400" spc="-5">
                          <a:solidFill>
                            <a:srgbClr val="000000"/>
                          </a:solidFill>
                          <a:latin typeface="Arial"/>
                          <a:ea typeface="Times New Roman"/>
                        </a:rPr>
                        <a:t>r nad wyposa</a:t>
                      </a:r>
                      <a:r>
                        <a:rPr lang="pl-PL" sz="1400" spc="-5">
                          <a:solidFill>
                            <a:srgbClr val="000000"/>
                          </a:solidFill>
                          <a:latin typeface="Arial"/>
                          <a:ea typeface="Times New Roman"/>
                          <a:cs typeface="Times New Roman"/>
                        </a:rPr>
                        <a:t>ż</a:t>
                      </a:r>
                      <a:r>
                        <a:rPr lang="pl-PL" sz="1400" spc="-5">
                          <a:solidFill>
                            <a:srgbClr val="000000"/>
                          </a:solidFill>
                          <a:latin typeface="Arial"/>
                          <a:ea typeface="Times New Roman"/>
                        </a:rPr>
                        <a:t>eniem kontrolno-pomiarowym"</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gridSpan="3">
                  <a:txBody>
                    <a:bodyPr/>
                    <a:lstStyle/>
                    <a:p>
                      <a:pPr marL="3175">
                        <a:lnSpc>
                          <a:spcPct val="115000"/>
                        </a:lnSpc>
                        <a:spcAft>
                          <a:spcPts val="0"/>
                        </a:spcAft>
                      </a:pPr>
                      <a:r>
                        <a:rPr lang="pl-PL" sz="1400" spc="-20" dirty="0">
                          <a:solidFill>
                            <a:srgbClr val="000000"/>
                          </a:solidFill>
                          <a:latin typeface="Arial"/>
                          <a:ea typeface="Times New Roman"/>
                        </a:rPr>
                        <a:t>Lista instrukcji</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248659">
                <a:tc>
                  <a:txBody>
                    <a:bodyPr/>
                    <a:lstStyle/>
                    <a:p>
                      <a:pPr marL="6350">
                        <a:lnSpc>
                          <a:spcPct val="115000"/>
                        </a:lnSpc>
                        <a:spcAft>
                          <a:spcPts val="0"/>
                        </a:spcAft>
                      </a:pPr>
                      <a:r>
                        <a:rPr lang="pl-PL" sz="1400">
                          <a:solidFill>
                            <a:srgbClr val="000000"/>
                          </a:solidFill>
                          <a:latin typeface="Arial"/>
                          <a:ea typeface="Times New Roman"/>
                        </a:rPr>
                        <a:t>1.</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0" dirty="0">
                          <a:solidFill>
                            <a:srgbClr val="000000"/>
                          </a:solidFill>
                          <a:latin typeface="Arial"/>
                          <a:ea typeface="Times New Roman"/>
                        </a:rPr>
                        <a:t>Instrukcja nr 1</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0" dirty="0">
                          <a:solidFill>
                            <a:srgbClr val="000000"/>
                          </a:solidFill>
                          <a:latin typeface="Arial"/>
                          <a:ea typeface="Times New Roman"/>
                        </a:rPr>
                        <a:t>"Higiena osobista kierowc</a:t>
                      </a:r>
                      <a:r>
                        <a:rPr lang="pl-PL" sz="1400" spc="-10" dirty="0">
                          <a:solidFill>
                            <a:srgbClr val="000000"/>
                          </a:solidFill>
                          <a:latin typeface="Arial"/>
                          <a:ea typeface="Times New Roman"/>
                          <a:cs typeface="Times New Roman"/>
                        </a:rPr>
                        <a:t>ó</a:t>
                      </a:r>
                      <a:r>
                        <a:rPr lang="pl-PL" sz="1400" spc="-10" dirty="0">
                          <a:solidFill>
                            <a:srgbClr val="000000"/>
                          </a:solidFill>
                          <a:latin typeface="Arial"/>
                          <a:ea typeface="Times New Roman"/>
                        </a:rPr>
                        <a:t>w"</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3175">
                        <a:lnSpc>
                          <a:spcPct val="115000"/>
                        </a:lnSpc>
                        <a:spcAft>
                          <a:spcPts val="0"/>
                        </a:spcAft>
                      </a:pPr>
                      <a:r>
                        <a:rPr lang="pl-PL" sz="1400">
                          <a:solidFill>
                            <a:srgbClr val="000000"/>
                          </a:solidFill>
                          <a:latin typeface="Arial"/>
                          <a:ea typeface="Times New Roman"/>
                        </a:rPr>
                        <a:t>2.</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2</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"Stan zdrowia kierowc</a:t>
                      </a:r>
                      <a:r>
                        <a:rPr lang="pl-PL" sz="1400" spc="-15">
                          <a:solidFill>
                            <a:srgbClr val="000000"/>
                          </a:solidFill>
                          <a:latin typeface="Arial"/>
                          <a:ea typeface="Times New Roman"/>
                          <a:cs typeface="Times New Roman"/>
                        </a:rPr>
                        <a:t>ó</a:t>
                      </a:r>
                      <a:r>
                        <a:rPr lang="pl-PL" sz="1400" spc="-15">
                          <a:solidFill>
                            <a:srgbClr val="000000"/>
                          </a:solidFill>
                          <a:latin typeface="Arial"/>
                          <a:ea typeface="Times New Roman"/>
                        </a:rPr>
                        <a:t>w"</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a:lnSpc>
                          <a:spcPct val="115000"/>
                        </a:lnSpc>
                        <a:spcAft>
                          <a:spcPts val="0"/>
                        </a:spcAft>
                      </a:pPr>
                      <a:r>
                        <a:rPr lang="pl-PL" sz="1400">
                          <a:solidFill>
                            <a:srgbClr val="000000"/>
                          </a:solidFill>
                          <a:latin typeface="Arial"/>
                          <a:ea typeface="Times New Roman"/>
                        </a:rPr>
                        <a:t>3.</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3</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a:solidFill>
                            <a:srgbClr val="000000"/>
                          </a:solidFill>
                          <a:latin typeface="Arial"/>
                          <a:ea typeface="Times New Roman"/>
                        </a:rPr>
                        <a:t>"Mycie i dezynfekcja r</a:t>
                      </a:r>
                      <a:r>
                        <a:rPr lang="pl-PL" sz="1400" spc="-20">
                          <a:solidFill>
                            <a:srgbClr val="000000"/>
                          </a:solidFill>
                          <a:latin typeface="Arial"/>
                          <a:ea typeface="Times New Roman"/>
                          <a:cs typeface="Times New Roman"/>
                        </a:rPr>
                        <a:t>ą</a:t>
                      </a:r>
                      <a:r>
                        <a:rPr lang="pl-PL" sz="1400" spc="-20">
                          <a:solidFill>
                            <a:srgbClr val="000000"/>
                          </a:solidFill>
                          <a:latin typeface="Arial"/>
                          <a:ea typeface="Times New Roman"/>
                        </a:rPr>
                        <a:t>k"</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51422">
                <a:tc>
                  <a:txBody>
                    <a:bodyPr/>
                    <a:lstStyle/>
                    <a:p>
                      <a:pPr>
                        <a:lnSpc>
                          <a:spcPct val="115000"/>
                        </a:lnSpc>
                        <a:spcAft>
                          <a:spcPts val="0"/>
                        </a:spcAft>
                      </a:pPr>
                      <a:r>
                        <a:rPr lang="pl-PL" sz="1400">
                          <a:solidFill>
                            <a:srgbClr val="000000"/>
                          </a:solidFill>
                          <a:latin typeface="Arial"/>
                          <a:ea typeface="Times New Roman"/>
                        </a:rPr>
                        <a:t>4.</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dirty="0">
                          <a:solidFill>
                            <a:srgbClr val="000000"/>
                          </a:solidFill>
                          <a:latin typeface="Arial"/>
                          <a:ea typeface="Times New Roman"/>
                        </a:rPr>
                        <a:t>instrukcja nr 4</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a:solidFill>
                            <a:srgbClr val="000000"/>
                          </a:solidFill>
                          <a:latin typeface="Arial"/>
                          <a:ea typeface="Times New Roman"/>
                        </a:rPr>
                        <a:t>"Higieniczne korzystanie z WC"</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3175">
                        <a:lnSpc>
                          <a:spcPct val="115000"/>
                        </a:lnSpc>
                        <a:spcAft>
                          <a:spcPts val="0"/>
                        </a:spcAft>
                      </a:pPr>
                      <a:r>
                        <a:rPr lang="pl-PL" sz="1400">
                          <a:solidFill>
                            <a:srgbClr val="000000"/>
                          </a:solidFill>
                          <a:latin typeface="Arial"/>
                          <a:ea typeface="Times New Roman"/>
                        </a:rPr>
                        <a:t>5.</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5</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5">
                          <a:solidFill>
                            <a:srgbClr val="000000"/>
                          </a:solidFill>
                          <a:latin typeface="Arial"/>
                          <a:ea typeface="Times New Roman"/>
                        </a:rPr>
                        <a:t>"Utrzymanie stanu technicznego </a:t>
                      </a:r>
                      <a:r>
                        <a:rPr lang="pl-PL" sz="1400" spc="-5">
                          <a:solidFill>
                            <a:srgbClr val="000000"/>
                          </a:solidFill>
                          <a:latin typeface="Arial"/>
                          <a:ea typeface="Times New Roman"/>
                          <a:cs typeface="Times New Roman"/>
                        </a:rPr>
                        <a:t>ś</a:t>
                      </a:r>
                      <a:r>
                        <a:rPr lang="pl-PL" sz="1400" spc="-5">
                          <a:solidFill>
                            <a:srgbClr val="000000"/>
                          </a:solidFill>
                          <a:latin typeface="Arial"/>
                          <a:ea typeface="Times New Roman"/>
                        </a:rPr>
                        <a:t>rodka transportu"</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3175">
                        <a:lnSpc>
                          <a:spcPct val="115000"/>
                        </a:lnSpc>
                        <a:spcAft>
                          <a:spcPts val="0"/>
                        </a:spcAft>
                      </a:pPr>
                      <a:r>
                        <a:rPr lang="pl-PL" sz="1400">
                          <a:solidFill>
                            <a:srgbClr val="000000"/>
                          </a:solidFill>
                          <a:latin typeface="Arial"/>
                          <a:ea typeface="Times New Roman"/>
                        </a:rPr>
                        <a:t>6.</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6</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a:solidFill>
                            <a:srgbClr val="000000"/>
                          </a:solidFill>
                          <a:latin typeface="Arial"/>
                          <a:ea typeface="Times New Roman"/>
                        </a:rPr>
                        <a:t>"Mycie i dezynfekcja pomieszcze</a:t>
                      </a:r>
                      <a:r>
                        <a:rPr lang="pl-PL" sz="1400" spc="-20">
                          <a:solidFill>
                            <a:srgbClr val="000000"/>
                          </a:solidFill>
                          <a:latin typeface="Arial"/>
                          <a:ea typeface="Times New Roman"/>
                          <a:cs typeface="Times New Roman"/>
                        </a:rPr>
                        <a:t>ń</a:t>
                      </a:r>
                      <a:r>
                        <a:rPr lang="pl-PL" sz="1400" spc="-20">
                          <a:solidFill>
                            <a:srgbClr val="000000"/>
                          </a:solidFill>
                          <a:latin typeface="Arial"/>
                          <a:ea typeface="Times New Roman"/>
                        </a:rPr>
                        <a:t> socjalnych i sanitarnych"</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6350">
                        <a:lnSpc>
                          <a:spcPct val="115000"/>
                        </a:lnSpc>
                        <a:spcAft>
                          <a:spcPts val="0"/>
                        </a:spcAft>
                      </a:pPr>
                      <a:r>
                        <a:rPr lang="pl-PL" sz="1400">
                          <a:solidFill>
                            <a:srgbClr val="000000"/>
                          </a:solidFill>
                          <a:latin typeface="Arial"/>
                          <a:ea typeface="Times New Roman"/>
                        </a:rPr>
                        <a:t>7.</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7</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0">
                          <a:solidFill>
                            <a:srgbClr val="000000"/>
                          </a:solidFill>
                          <a:latin typeface="Arial"/>
                          <a:ea typeface="Times New Roman"/>
                        </a:rPr>
                        <a:t>"Przygotowanie </a:t>
                      </a:r>
                      <a:r>
                        <a:rPr lang="pl-PL" sz="1400" spc="-10">
                          <a:solidFill>
                            <a:srgbClr val="000000"/>
                          </a:solidFill>
                          <a:latin typeface="Arial"/>
                          <a:ea typeface="Times New Roman"/>
                          <a:cs typeface="Times New Roman"/>
                        </a:rPr>
                        <a:t>ś</a:t>
                      </a:r>
                      <a:r>
                        <a:rPr lang="pl-PL" sz="1400" spc="-10">
                          <a:solidFill>
                            <a:srgbClr val="000000"/>
                          </a:solidFill>
                          <a:latin typeface="Arial"/>
                          <a:ea typeface="Times New Roman"/>
                        </a:rPr>
                        <a:t>rodka transportu do przewozu"</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6350">
                        <a:lnSpc>
                          <a:spcPct val="115000"/>
                        </a:lnSpc>
                        <a:spcAft>
                          <a:spcPts val="0"/>
                        </a:spcAft>
                      </a:pPr>
                      <a:r>
                        <a:rPr lang="pl-PL" sz="1400">
                          <a:solidFill>
                            <a:srgbClr val="000000"/>
                          </a:solidFill>
                          <a:latin typeface="Arial"/>
                          <a:ea typeface="Times New Roman"/>
                        </a:rPr>
                        <a:t>8.</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8</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"Mycie i dezynfekcja </a:t>
                      </a:r>
                      <a:r>
                        <a:rPr lang="pl-PL" sz="1400" spc="-15">
                          <a:solidFill>
                            <a:srgbClr val="000000"/>
                          </a:solidFill>
                          <a:latin typeface="Arial"/>
                          <a:ea typeface="Times New Roman"/>
                          <a:cs typeface="Times New Roman"/>
                        </a:rPr>
                        <a:t>ś</a:t>
                      </a:r>
                      <a:r>
                        <a:rPr lang="pl-PL" sz="1400" spc="-15">
                          <a:solidFill>
                            <a:srgbClr val="000000"/>
                          </a:solidFill>
                          <a:latin typeface="Arial"/>
                          <a:ea typeface="Times New Roman"/>
                        </a:rPr>
                        <a:t>rodka transportu"</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8890">
                        <a:lnSpc>
                          <a:spcPct val="115000"/>
                        </a:lnSpc>
                        <a:spcAft>
                          <a:spcPts val="0"/>
                        </a:spcAft>
                      </a:pPr>
                      <a:r>
                        <a:rPr lang="pl-PL" sz="1400">
                          <a:solidFill>
                            <a:srgbClr val="000000"/>
                          </a:solidFill>
                          <a:latin typeface="Arial"/>
                          <a:ea typeface="Times New Roman"/>
                        </a:rPr>
                        <a:t>9.</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9</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"Za</a:t>
                      </a:r>
                      <a:r>
                        <a:rPr lang="pl-PL" sz="1400" spc="-15">
                          <a:solidFill>
                            <a:srgbClr val="000000"/>
                          </a:solidFill>
                          <a:latin typeface="Arial"/>
                          <a:ea typeface="Times New Roman"/>
                          <a:cs typeface="Times New Roman"/>
                        </a:rPr>
                        <a:t>ł</a:t>
                      </a:r>
                      <a:r>
                        <a:rPr lang="pl-PL" sz="1400" spc="-15">
                          <a:solidFill>
                            <a:srgbClr val="000000"/>
                          </a:solidFill>
                          <a:latin typeface="Arial"/>
                          <a:ea typeface="Times New Roman"/>
                        </a:rPr>
                        <a:t>adunek </a:t>
                      </a:r>
                      <a:r>
                        <a:rPr lang="pl-PL" sz="1400" spc="-15">
                          <a:solidFill>
                            <a:srgbClr val="000000"/>
                          </a:solidFill>
                          <a:latin typeface="Arial"/>
                          <a:ea typeface="Times New Roman"/>
                          <a:cs typeface="Times New Roman"/>
                        </a:rPr>
                        <a:t>ś</a:t>
                      </a:r>
                      <a:r>
                        <a:rPr lang="pl-PL" sz="1400" spc="-15">
                          <a:solidFill>
                            <a:srgbClr val="000000"/>
                          </a:solidFill>
                          <a:latin typeface="Arial"/>
                          <a:ea typeface="Times New Roman"/>
                        </a:rPr>
                        <a:t>rodk</a:t>
                      </a:r>
                      <a:r>
                        <a:rPr lang="pl-PL" sz="1400" spc="-15">
                          <a:solidFill>
                            <a:srgbClr val="000000"/>
                          </a:solidFill>
                          <a:latin typeface="Arial"/>
                          <a:ea typeface="Times New Roman"/>
                          <a:cs typeface="Times New Roman"/>
                        </a:rPr>
                        <a:t>ó</a:t>
                      </a:r>
                      <a:r>
                        <a:rPr lang="pl-PL" sz="1400" spc="-15">
                          <a:solidFill>
                            <a:srgbClr val="000000"/>
                          </a:solidFill>
                          <a:latin typeface="Arial"/>
                          <a:ea typeface="Times New Roman"/>
                        </a:rPr>
                        <a:t>w spo</a:t>
                      </a:r>
                      <a:r>
                        <a:rPr lang="pl-PL" sz="1400" spc="-15">
                          <a:solidFill>
                            <a:srgbClr val="000000"/>
                          </a:solidFill>
                          <a:latin typeface="Arial"/>
                          <a:ea typeface="Times New Roman"/>
                          <a:cs typeface="Times New Roman"/>
                        </a:rPr>
                        <a:t>ż</a:t>
                      </a:r>
                      <a:r>
                        <a:rPr lang="pl-PL" sz="1400" spc="-15">
                          <a:solidFill>
                            <a:srgbClr val="000000"/>
                          </a:solidFill>
                          <a:latin typeface="Arial"/>
                          <a:ea typeface="Times New Roman"/>
                        </a:rPr>
                        <a:t>ywczych"</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51422">
                <a:tc>
                  <a:txBody>
                    <a:bodyPr/>
                    <a:lstStyle/>
                    <a:p>
                      <a:pPr marL="18415">
                        <a:lnSpc>
                          <a:spcPct val="115000"/>
                        </a:lnSpc>
                        <a:spcAft>
                          <a:spcPts val="0"/>
                        </a:spcAft>
                      </a:pPr>
                      <a:r>
                        <a:rPr lang="pl-PL" sz="1400">
                          <a:solidFill>
                            <a:srgbClr val="000000"/>
                          </a:solidFill>
                          <a:latin typeface="Arial"/>
                          <a:ea typeface="Times New Roman"/>
                        </a:rPr>
                        <a:t>10.</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dirty="0">
                          <a:solidFill>
                            <a:srgbClr val="000000"/>
                          </a:solidFill>
                          <a:latin typeface="Arial"/>
                          <a:ea typeface="Times New Roman"/>
                        </a:rPr>
                        <a:t>Instrukcja nr 10</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"Transport </a:t>
                      </a:r>
                      <a:r>
                        <a:rPr lang="pl-PL" sz="1400" spc="-15">
                          <a:solidFill>
                            <a:srgbClr val="000000"/>
                          </a:solidFill>
                          <a:latin typeface="Arial"/>
                          <a:ea typeface="Times New Roman"/>
                          <a:cs typeface="Times New Roman"/>
                        </a:rPr>
                        <a:t>ś</a:t>
                      </a:r>
                      <a:r>
                        <a:rPr lang="pl-PL" sz="1400" spc="-15">
                          <a:solidFill>
                            <a:srgbClr val="000000"/>
                          </a:solidFill>
                          <a:latin typeface="Arial"/>
                          <a:ea typeface="Times New Roman"/>
                        </a:rPr>
                        <a:t>rodk</a:t>
                      </a:r>
                      <a:r>
                        <a:rPr lang="pl-PL" sz="1400" spc="-15">
                          <a:solidFill>
                            <a:srgbClr val="000000"/>
                          </a:solidFill>
                          <a:latin typeface="Arial"/>
                          <a:ea typeface="Times New Roman"/>
                          <a:cs typeface="Times New Roman"/>
                        </a:rPr>
                        <a:t>ó</a:t>
                      </a:r>
                      <a:r>
                        <a:rPr lang="pl-PL" sz="1400" spc="-15">
                          <a:solidFill>
                            <a:srgbClr val="000000"/>
                          </a:solidFill>
                          <a:latin typeface="Arial"/>
                          <a:ea typeface="Times New Roman"/>
                        </a:rPr>
                        <a:t>w spo</a:t>
                      </a:r>
                      <a:r>
                        <a:rPr lang="pl-PL" sz="1400" spc="-15">
                          <a:solidFill>
                            <a:srgbClr val="000000"/>
                          </a:solidFill>
                          <a:latin typeface="Arial"/>
                          <a:ea typeface="Times New Roman"/>
                          <a:cs typeface="Times New Roman"/>
                        </a:rPr>
                        <a:t>ż</a:t>
                      </a:r>
                      <a:r>
                        <a:rPr lang="pl-PL" sz="1400" spc="-15">
                          <a:solidFill>
                            <a:srgbClr val="000000"/>
                          </a:solidFill>
                          <a:latin typeface="Arial"/>
                          <a:ea typeface="Times New Roman"/>
                        </a:rPr>
                        <a:t>ywczych"</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18415">
                        <a:lnSpc>
                          <a:spcPct val="115000"/>
                        </a:lnSpc>
                        <a:spcAft>
                          <a:spcPts val="0"/>
                        </a:spcAft>
                      </a:pPr>
                      <a:r>
                        <a:rPr lang="pl-PL" sz="1400">
                          <a:solidFill>
                            <a:srgbClr val="000000"/>
                          </a:solidFill>
                          <a:latin typeface="Arial"/>
                          <a:ea typeface="Times New Roman"/>
                        </a:rPr>
                        <a:t>11.</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40" dirty="0">
                          <a:solidFill>
                            <a:srgbClr val="000000"/>
                          </a:solidFill>
                          <a:latin typeface="Arial"/>
                          <a:ea typeface="Times New Roman"/>
                        </a:rPr>
                        <a:t>Instrukcja nr 11</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"Higiena na stanowisku pracy"</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15240">
                        <a:lnSpc>
                          <a:spcPct val="115000"/>
                        </a:lnSpc>
                        <a:spcAft>
                          <a:spcPts val="0"/>
                        </a:spcAft>
                      </a:pPr>
                      <a:r>
                        <a:rPr lang="pl-PL" sz="1400">
                          <a:solidFill>
                            <a:srgbClr val="000000"/>
                          </a:solidFill>
                          <a:latin typeface="Arial"/>
                          <a:ea typeface="Times New Roman"/>
                        </a:rPr>
                        <a:t>12.</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dirty="0">
                          <a:solidFill>
                            <a:srgbClr val="000000"/>
                          </a:solidFill>
                          <a:latin typeface="Arial"/>
                          <a:ea typeface="Times New Roman"/>
                        </a:rPr>
                        <a:t>Instrukcja nr 12</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a:solidFill>
                            <a:srgbClr val="000000"/>
                          </a:solidFill>
                          <a:latin typeface="Arial"/>
                          <a:ea typeface="Times New Roman"/>
                        </a:rPr>
                        <a:t>"Roz</a:t>
                      </a:r>
                      <a:r>
                        <a:rPr lang="pl-PL" sz="1400" spc="-20">
                          <a:solidFill>
                            <a:srgbClr val="000000"/>
                          </a:solidFill>
                          <a:latin typeface="Arial"/>
                          <a:ea typeface="Times New Roman"/>
                          <a:cs typeface="Times New Roman"/>
                        </a:rPr>
                        <a:t>ł</a:t>
                      </a:r>
                      <a:r>
                        <a:rPr lang="pl-PL" sz="1400" spc="-20">
                          <a:solidFill>
                            <a:srgbClr val="000000"/>
                          </a:solidFill>
                          <a:latin typeface="Arial"/>
                          <a:ea typeface="Times New Roman"/>
                        </a:rPr>
                        <a:t>adunek </a:t>
                      </a:r>
                      <a:r>
                        <a:rPr lang="pl-PL" sz="1400" spc="-20">
                          <a:solidFill>
                            <a:srgbClr val="000000"/>
                          </a:solidFill>
                          <a:latin typeface="Arial"/>
                          <a:ea typeface="Times New Roman"/>
                          <a:cs typeface="Times New Roman"/>
                        </a:rPr>
                        <a:t>ś</a:t>
                      </a:r>
                      <a:r>
                        <a:rPr lang="pl-PL" sz="1400" spc="-20">
                          <a:solidFill>
                            <a:srgbClr val="000000"/>
                          </a:solidFill>
                          <a:latin typeface="Arial"/>
                          <a:ea typeface="Times New Roman"/>
                        </a:rPr>
                        <a:t>rodk</a:t>
                      </a:r>
                      <a:r>
                        <a:rPr lang="pl-PL" sz="1400" spc="-20">
                          <a:solidFill>
                            <a:srgbClr val="000000"/>
                          </a:solidFill>
                          <a:latin typeface="Arial"/>
                          <a:ea typeface="Times New Roman"/>
                          <a:cs typeface="Times New Roman"/>
                        </a:rPr>
                        <a:t>ó</a:t>
                      </a:r>
                      <a:r>
                        <a:rPr lang="pl-PL" sz="1400" spc="-20">
                          <a:solidFill>
                            <a:srgbClr val="000000"/>
                          </a:solidFill>
                          <a:latin typeface="Arial"/>
                          <a:ea typeface="Times New Roman"/>
                        </a:rPr>
                        <a:t>w spo</a:t>
                      </a:r>
                      <a:r>
                        <a:rPr lang="pl-PL" sz="1400" spc="-20">
                          <a:solidFill>
                            <a:srgbClr val="000000"/>
                          </a:solidFill>
                          <a:latin typeface="Arial"/>
                          <a:ea typeface="Times New Roman"/>
                          <a:cs typeface="Times New Roman"/>
                        </a:rPr>
                        <a:t>ż</a:t>
                      </a:r>
                      <a:r>
                        <a:rPr lang="pl-PL" sz="1400" spc="-20">
                          <a:solidFill>
                            <a:srgbClr val="000000"/>
                          </a:solidFill>
                          <a:latin typeface="Arial"/>
                          <a:ea typeface="Times New Roman"/>
                        </a:rPr>
                        <a:t>ywczych"</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21590">
                        <a:lnSpc>
                          <a:spcPct val="115000"/>
                        </a:lnSpc>
                        <a:spcAft>
                          <a:spcPts val="0"/>
                        </a:spcAft>
                      </a:pPr>
                      <a:r>
                        <a:rPr lang="pl-PL" sz="1400">
                          <a:solidFill>
                            <a:srgbClr val="000000"/>
                          </a:solidFill>
                          <a:latin typeface="Arial"/>
                          <a:ea typeface="Times New Roman"/>
                        </a:rPr>
                        <a:t>13.</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0" dirty="0">
                          <a:solidFill>
                            <a:srgbClr val="000000"/>
                          </a:solidFill>
                          <a:latin typeface="Arial"/>
                          <a:ea typeface="Times New Roman"/>
                        </a:rPr>
                        <a:t>Instrukcja nr 13</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a:solidFill>
                            <a:srgbClr val="000000"/>
                          </a:solidFill>
                          <a:latin typeface="Arial"/>
                          <a:ea typeface="Times New Roman"/>
                        </a:rPr>
                        <a:t>"Szkolenia"</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8659">
                <a:tc>
                  <a:txBody>
                    <a:bodyPr/>
                    <a:lstStyle/>
                    <a:p>
                      <a:pPr marL="18415">
                        <a:lnSpc>
                          <a:spcPct val="115000"/>
                        </a:lnSpc>
                        <a:spcAft>
                          <a:spcPts val="0"/>
                        </a:spcAft>
                      </a:pPr>
                      <a:r>
                        <a:rPr lang="pl-PL" sz="1400">
                          <a:solidFill>
                            <a:srgbClr val="000000"/>
                          </a:solidFill>
                          <a:latin typeface="Arial"/>
                          <a:ea typeface="Times New Roman"/>
                        </a:rPr>
                        <a:t>14.</a:t>
                      </a:r>
                      <a:endParaRPr lang="pl-PL" sz="140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dirty="0">
                          <a:solidFill>
                            <a:srgbClr val="000000"/>
                          </a:solidFill>
                          <a:latin typeface="Arial"/>
                          <a:ea typeface="Times New Roman"/>
                        </a:rPr>
                        <a:t>Instrukcja nr 14</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0" dirty="0">
                          <a:solidFill>
                            <a:srgbClr val="000000"/>
                          </a:solidFill>
                          <a:latin typeface="Arial"/>
                          <a:ea typeface="Times New Roman"/>
                        </a:rPr>
                        <a:t>"Przyj</a:t>
                      </a:r>
                      <a:r>
                        <a:rPr lang="pl-PL" sz="1400" spc="-10" dirty="0">
                          <a:solidFill>
                            <a:srgbClr val="000000"/>
                          </a:solidFill>
                          <a:latin typeface="Arial"/>
                          <a:ea typeface="Times New Roman"/>
                          <a:cs typeface="Times New Roman"/>
                        </a:rPr>
                        <a:t>ę</a:t>
                      </a:r>
                      <a:r>
                        <a:rPr lang="pl-PL" sz="1400" spc="-10" dirty="0">
                          <a:solidFill>
                            <a:srgbClr val="000000"/>
                          </a:solidFill>
                          <a:latin typeface="Arial"/>
                          <a:ea typeface="Times New Roman"/>
                        </a:rPr>
                        <a:t>cie urz</a:t>
                      </a:r>
                      <a:r>
                        <a:rPr lang="pl-PL" sz="1400" spc="-10" dirty="0">
                          <a:solidFill>
                            <a:srgbClr val="000000"/>
                          </a:solidFill>
                          <a:latin typeface="Arial"/>
                          <a:ea typeface="Times New Roman"/>
                          <a:cs typeface="Times New Roman"/>
                        </a:rPr>
                        <a:t>ę</a:t>
                      </a:r>
                      <a:r>
                        <a:rPr lang="pl-PL" sz="1400" spc="-10" dirty="0">
                          <a:solidFill>
                            <a:srgbClr val="000000"/>
                          </a:solidFill>
                          <a:latin typeface="Arial"/>
                          <a:ea typeface="Times New Roman"/>
                        </a:rPr>
                        <a:t>dowej kontroli i os</a:t>
                      </a:r>
                      <a:r>
                        <a:rPr lang="pl-PL" sz="1400" spc="-10" dirty="0">
                          <a:solidFill>
                            <a:srgbClr val="000000"/>
                          </a:solidFill>
                          <a:latin typeface="Arial"/>
                          <a:ea typeface="Times New Roman"/>
                          <a:cs typeface="Times New Roman"/>
                        </a:rPr>
                        <a:t>ó</a:t>
                      </a:r>
                      <a:r>
                        <a:rPr lang="pl-PL" sz="1400" spc="-10" dirty="0">
                          <a:solidFill>
                            <a:srgbClr val="000000"/>
                          </a:solidFill>
                          <a:latin typeface="Arial"/>
                          <a:ea typeface="Times New Roman"/>
                        </a:rPr>
                        <a:t>b wizytuj</a:t>
                      </a:r>
                      <a:r>
                        <a:rPr lang="pl-PL" sz="1400" spc="-10" dirty="0">
                          <a:solidFill>
                            <a:srgbClr val="000000"/>
                          </a:solidFill>
                          <a:latin typeface="Arial"/>
                          <a:ea typeface="Times New Roman"/>
                          <a:cs typeface="Times New Roman"/>
                        </a:rPr>
                        <a:t>ą</a:t>
                      </a:r>
                      <a:r>
                        <a:rPr lang="pl-PL" sz="1400" spc="-10" dirty="0">
                          <a:solidFill>
                            <a:srgbClr val="000000"/>
                          </a:solidFill>
                          <a:latin typeface="Arial"/>
                          <a:ea typeface="Times New Roman"/>
                        </a:rPr>
                        <a:t>cych zak</a:t>
                      </a:r>
                      <a:r>
                        <a:rPr lang="pl-PL" sz="1400" spc="-10" dirty="0">
                          <a:solidFill>
                            <a:srgbClr val="000000"/>
                          </a:solidFill>
                          <a:latin typeface="Arial"/>
                          <a:ea typeface="Times New Roman"/>
                          <a:cs typeface="Times New Roman"/>
                        </a:rPr>
                        <a:t>ł</a:t>
                      </a:r>
                      <a:r>
                        <a:rPr lang="pl-PL" sz="1400" spc="-10" dirty="0">
                          <a:solidFill>
                            <a:srgbClr val="000000"/>
                          </a:solidFill>
                          <a:latin typeface="Arial"/>
                          <a:ea typeface="Times New Roman"/>
                        </a:rPr>
                        <a:t>ad"</a:t>
                      </a:r>
                      <a:endParaRPr lang="pl-PL" sz="1400" dirty="0">
                        <a:latin typeface="Arial"/>
                        <a:ea typeface="Times New Roman"/>
                      </a:endParaRPr>
                    </a:p>
                  </a:txBody>
                  <a:tcPr marL="22069" marR="22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nvGraphicFramePr>
        <p:xfrm>
          <a:off x="683568" y="1268759"/>
          <a:ext cx="7992887" cy="3051781"/>
        </p:xfrm>
        <a:graphic>
          <a:graphicData uri="http://schemas.openxmlformats.org/drawingml/2006/table">
            <a:tbl>
              <a:tblPr/>
              <a:tblGrid>
                <a:gridCol w="440670"/>
                <a:gridCol w="1637061"/>
                <a:gridCol w="5915156"/>
              </a:tblGrid>
              <a:tr h="344521">
                <a:tc gridSpan="3">
                  <a:txBody>
                    <a:bodyPr/>
                    <a:lstStyle/>
                    <a:p>
                      <a:pPr marL="18415">
                        <a:lnSpc>
                          <a:spcPct val="115000"/>
                        </a:lnSpc>
                        <a:spcAft>
                          <a:spcPts val="0"/>
                        </a:spcAft>
                      </a:pPr>
                      <a:r>
                        <a:rPr lang="pl-PL" sz="1400" spc="-20" dirty="0">
                          <a:solidFill>
                            <a:srgbClr val="000000"/>
                          </a:solidFill>
                          <a:latin typeface="Arial"/>
                          <a:ea typeface="Times New Roman"/>
                        </a:rPr>
                        <a:t>Lista za</a:t>
                      </a:r>
                      <a:r>
                        <a:rPr lang="pl-PL" sz="1400" spc="-20" dirty="0">
                          <a:solidFill>
                            <a:srgbClr val="000000"/>
                          </a:solidFill>
                          <a:latin typeface="Arial"/>
                          <a:ea typeface="Times New Roman"/>
                          <a:cs typeface="Times New Roman"/>
                        </a:rPr>
                        <a:t>łą</a:t>
                      </a:r>
                      <a:r>
                        <a:rPr lang="pl-PL" sz="1400" spc="-20" dirty="0">
                          <a:solidFill>
                            <a:srgbClr val="000000"/>
                          </a:solidFill>
                          <a:latin typeface="Arial"/>
                          <a:ea typeface="Times New Roman"/>
                        </a:rPr>
                        <a:t>cznik</a:t>
                      </a:r>
                      <a:r>
                        <a:rPr lang="pl-PL" sz="1400" spc="-20" dirty="0">
                          <a:solidFill>
                            <a:srgbClr val="000000"/>
                          </a:solidFill>
                          <a:latin typeface="Arial"/>
                          <a:ea typeface="Times New Roman"/>
                          <a:cs typeface="Times New Roman"/>
                        </a:rPr>
                        <a:t>ó</a:t>
                      </a:r>
                      <a:r>
                        <a:rPr lang="pl-PL" sz="1400" spc="-20" dirty="0">
                          <a:solidFill>
                            <a:srgbClr val="000000"/>
                          </a:solidFill>
                          <a:latin typeface="Arial"/>
                          <a:ea typeface="Times New Roman"/>
                        </a:rPr>
                        <a:t>w</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344521">
                <a:tc>
                  <a:txBody>
                    <a:bodyPr/>
                    <a:lstStyle/>
                    <a:p>
                      <a:pPr marL="24130">
                        <a:lnSpc>
                          <a:spcPct val="115000"/>
                        </a:lnSpc>
                        <a:spcAft>
                          <a:spcPts val="0"/>
                        </a:spcAft>
                      </a:pPr>
                      <a:r>
                        <a:rPr lang="pl-PL" sz="1400">
                          <a:solidFill>
                            <a:srgbClr val="000000"/>
                          </a:solidFill>
                          <a:latin typeface="Arial"/>
                          <a:ea typeface="Times New Roman"/>
                        </a:rPr>
                        <a:t>1.</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35" dirty="0">
                          <a:solidFill>
                            <a:srgbClr val="000000"/>
                          </a:solidFill>
                          <a:latin typeface="Arial"/>
                          <a:ea typeface="Times New Roman"/>
                        </a:rPr>
                        <a:t>Za</a:t>
                      </a:r>
                      <a:r>
                        <a:rPr lang="pl-PL" sz="1400" spc="-35" dirty="0">
                          <a:solidFill>
                            <a:srgbClr val="000000"/>
                          </a:solidFill>
                          <a:latin typeface="Arial"/>
                          <a:ea typeface="Times New Roman"/>
                          <a:cs typeface="Times New Roman"/>
                        </a:rPr>
                        <a:t>łą</a:t>
                      </a:r>
                      <a:r>
                        <a:rPr lang="pl-PL" sz="1400" spc="-35" dirty="0">
                          <a:solidFill>
                            <a:srgbClr val="000000"/>
                          </a:solidFill>
                          <a:latin typeface="Arial"/>
                          <a:ea typeface="Times New Roman"/>
                        </a:rPr>
                        <a:t>cznik nr 1</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a:solidFill>
                            <a:srgbClr val="000000"/>
                          </a:solidFill>
                          <a:latin typeface="Arial"/>
                          <a:ea typeface="Times New Roman"/>
                        </a:rPr>
                        <a:t>"Rejestr bada</a:t>
                      </a:r>
                      <a:r>
                        <a:rPr lang="pl-PL" sz="1400" spc="-15">
                          <a:solidFill>
                            <a:srgbClr val="000000"/>
                          </a:solidFill>
                          <a:latin typeface="Arial"/>
                          <a:ea typeface="Times New Roman"/>
                          <a:cs typeface="Times New Roman"/>
                        </a:rPr>
                        <a:t>ń</a:t>
                      </a:r>
                      <a:r>
                        <a:rPr lang="pl-PL" sz="1400" spc="-15">
                          <a:solidFill>
                            <a:srgbClr val="000000"/>
                          </a:solidFill>
                          <a:latin typeface="Arial"/>
                          <a:ea typeface="Times New Roman"/>
                        </a:rPr>
                        <a:t> lekarskich kierowc</a:t>
                      </a:r>
                      <a:r>
                        <a:rPr lang="pl-PL" sz="1400" spc="-15">
                          <a:solidFill>
                            <a:srgbClr val="000000"/>
                          </a:solidFill>
                          <a:latin typeface="Arial"/>
                          <a:ea typeface="Times New Roman"/>
                          <a:cs typeface="Times New Roman"/>
                        </a:rPr>
                        <a:t>ó</a:t>
                      </a:r>
                      <a:r>
                        <a:rPr lang="pl-PL" sz="1400" spc="-15">
                          <a:solidFill>
                            <a:srgbClr val="000000"/>
                          </a:solidFill>
                          <a:latin typeface="Arial"/>
                          <a:ea typeface="Times New Roman"/>
                        </a:rPr>
                        <a:t>w"</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4302">
                <a:tc>
                  <a:txBody>
                    <a:bodyPr/>
                    <a:lstStyle/>
                    <a:p>
                      <a:pPr marL="18415">
                        <a:lnSpc>
                          <a:spcPct val="115000"/>
                        </a:lnSpc>
                        <a:spcAft>
                          <a:spcPts val="0"/>
                        </a:spcAft>
                      </a:pPr>
                      <a:r>
                        <a:rPr lang="pl-PL" sz="1400">
                          <a:solidFill>
                            <a:srgbClr val="000000"/>
                          </a:solidFill>
                          <a:latin typeface="Arial"/>
                          <a:ea typeface="Times New Roman"/>
                        </a:rPr>
                        <a:t>2.</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dirty="0">
                          <a:solidFill>
                            <a:srgbClr val="000000"/>
                          </a:solidFill>
                          <a:latin typeface="Arial"/>
                          <a:ea typeface="Times New Roman"/>
                        </a:rPr>
                        <a:t>Za</a:t>
                      </a:r>
                      <a:r>
                        <a:rPr lang="pl-PL" sz="1400" spc="-25" dirty="0">
                          <a:solidFill>
                            <a:srgbClr val="000000"/>
                          </a:solidFill>
                          <a:latin typeface="Arial"/>
                          <a:ea typeface="Times New Roman"/>
                          <a:cs typeface="Times New Roman"/>
                        </a:rPr>
                        <a:t>łą</a:t>
                      </a:r>
                      <a:r>
                        <a:rPr lang="pl-PL" sz="1400" spc="-25" dirty="0">
                          <a:solidFill>
                            <a:srgbClr val="000000"/>
                          </a:solidFill>
                          <a:latin typeface="Arial"/>
                          <a:ea typeface="Times New Roman"/>
                        </a:rPr>
                        <a:t>cznik nr 2</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dirty="0">
                          <a:solidFill>
                            <a:srgbClr val="000000"/>
                          </a:solidFill>
                          <a:latin typeface="Arial"/>
                          <a:ea typeface="Times New Roman"/>
                        </a:rPr>
                        <a:t>"Ocena stanu technicznego </a:t>
                      </a:r>
                      <a:r>
                        <a:rPr lang="pl-PL" sz="1400" spc="-15" dirty="0">
                          <a:solidFill>
                            <a:srgbClr val="000000"/>
                          </a:solidFill>
                          <a:latin typeface="Arial"/>
                          <a:ea typeface="Times New Roman"/>
                          <a:cs typeface="Times New Roman"/>
                        </a:rPr>
                        <a:t>ś</a:t>
                      </a:r>
                      <a:r>
                        <a:rPr lang="pl-PL" sz="1400" spc="-15" dirty="0">
                          <a:solidFill>
                            <a:srgbClr val="000000"/>
                          </a:solidFill>
                          <a:latin typeface="Arial"/>
                          <a:ea typeface="Times New Roman"/>
                        </a:rPr>
                        <a:t>rodka transportu"</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15138">
                <a:tc>
                  <a:txBody>
                    <a:bodyPr/>
                    <a:lstStyle/>
                    <a:p>
                      <a:pPr marL="21590">
                        <a:lnSpc>
                          <a:spcPct val="115000"/>
                        </a:lnSpc>
                        <a:spcAft>
                          <a:spcPts val="0"/>
                        </a:spcAft>
                      </a:pPr>
                      <a:r>
                        <a:rPr lang="pl-PL" sz="1400">
                          <a:solidFill>
                            <a:srgbClr val="000000"/>
                          </a:solidFill>
                          <a:latin typeface="Arial"/>
                          <a:ea typeface="Times New Roman"/>
                        </a:rPr>
                        <a:t>3.</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a:solidFill>
                            <a:srgbClr val="000000"/>
                          </a:solidFill>
                          <a:latin typeface="Arial"/>
                          <a:ea typeface="Times New Roman"/>
                        </a:rPr>
                        <a:t>Za</a:t>
                      </a:r>
                      <a:r>
                        <a:rPr lang="pl-PL" sz="1400" spc="-25">
                          <a:solidFill>
                            <a:srgbClr val="000000"/>
                          </a:solidFill>
                          <a:latin typeface="Arial"/>
                          <a:ea typeface="Times New Roman"/>
                          <a:cs typeface="Times New Roman"/>
                        </a:rPr>
                        <a:t>łą</a:t>
                      </a:r>
                      <a:r>
                        <a:rPr lang="pl-PL" sz="1400" spc="-25">
                          <a:solidFill>
                            <a:srgbClr val="000000"/>
                          </a:solidFill>
                          <a:latin typeface="Arial"/>
                          <a:ea typeface="Times New Roman"/>
                        </a:rPr>
                        <a:t>cznik nr 3</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204470" indent="12065">
                        <a:lnSpc>
                          <a:spcPts val="1295"/>
                        </a:lnSpc>
                        <a:spcAft>
                          <a:spcPts val="0"/>
                        </a:spcAft>
                      </a:pPr>
                      <a:r>
                        <a:rPr lang="pl-PL" sz="1400" spc="-15" dirty="0">
                          <a:solidFill>
                            <a:srgbClr val="000000"/>
                          </a:solidFill>
                          <a:latin typeface="Arial"/>
                          <a:ea typeface="Times New Roman"/>
                        </a:rPr>
                        <a:t>"Rejestr kontroli zabieg</a:t>
                      </a:r>
                      <a:r>
                        <a:rPr lang="pl-PL" sz="1400" spc="-15" dirty="0">
                          <a:solidFill>
                            <a:srgbClr val="000000"/>
                          </a:solidFill>
                          <a:latin typeface="Arial"/>
                          <a:ea typeface="Times New Roman"/>
                          <a:cs typeface="Times New Roman"/>
                        </a:rPr>
                        <a:t>ó</a:t>
                      </a:r>
                      <a:r>
                        <a:rPr lang="pl-PL" sz="1400" spc="-15" dirty="0">
                          <a:solidFill>
                            <a:srgbClr val="000000"/>
                          </a:solidFill>
                          <a:latin typeface="Arial"/>
                          <a:ea typeface="Times New Roman"/>
                        </a:rPr>
                        <a:t>w mycia i dezynfekcji pomieszcze</a:t>
                      </a:r>
                      <a:r>
                        <a:rPr lang="pl-PL" sz="1400" spc="-15" dirty="0">
                          <a:solidFill>
                            <a:srgbClr val="000000"/>
                          </a:solidFill>
                          <a:latin typeface="Arial"/>
                          <a:ea typeface="Times New Roman"/>
                          <a:cs typeface="Times New Roman"/>
                        </a:rPr>
                        <a:t>ń</a:t>
                      </a:r>
                      <a:r>
                        <a:rPr lang="pl-PL" sz="1400" spc="-15" dirty="0">
                          <a:solidFill>
                            <a:srgbClr val="000000"/>
                          </a:solidFill>
                          <a:latin typeface="Arial"/>
                          <a:ea typeface="Times New Roman"/>
                        </a:rPr>
                        <a:t> </a:t>
                      </a:r>
                      <a:r>
                        <a:rPr lang="pl-PL" sz="1400" spc="-15" dirty="0" err="1">
                          <a:solidFill>
                            <a:srgbClr val="000000"/>
                          </a:solidFill>
                          <a:latin typeface="Arial"/>
                          <a:ea typeface="Times New Roman"/>
                        </a:rPr>
                        <a:t>socjalno-sanitamych</a:t>
                      </a:r>
                      <a:r>
                        <a:rPr lang="pl-PL" sz="1400" spc="-15" dirty="0">
                          <a:solidFill>
                            <a:srgbClr val="000000"/>
                          </a:solidFill>
                          <a:latin typeface="Arial"/>
                          <a:ea typeface="Times New Roman"/>
                        </a:rPr>
                        <a:t>"</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521">
                <a:tc>
                  <a:txBody>
                    <a:bodyPr/>
                    <a:lstStyle/>
                    <a:p>
                      <a:pPr marL="18415">
                        <a:lnSpc>
                          <a:spcPct val="115000"/>
                        </a:lnSpc>
                        <a:spcAft>
                          <a:spcPts val="0"/>
                        </a:spcAft>
                      </a:pPr>
                      <a:r>
                        <a:rPr lang="pl-PL" sz="1400">
                          <a:solidFill>
                            <a:srgbClr val="000000"/>
                          </a:solidFill>
                          <a:latin typeface="Arial"/>
                          <a:ea typeface="Times New Roman"/>
                        </a:rPr>
                        <a:t>4.</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0">
                          <a:solidFill>
                            <a:srgbClr val="000000"/>
                          </a:solidFill>
                          <a:latin typeface="Arial"/>
                          <a:ea typeface="Times New Roman"/>
                        </a:rPr>
                        <a:t>Za</a:t>
                      </a:r>
                      <a:r>
                        <a:rPr lang="pl-PL" sz="1400" spc="-20">
                          <a:solidFill>
                            <a:srgbClr val="000000"/>
                          </a:solidFill>
                          <a:latin typeface="Arial"/>
                          <a:ea typeface="Times New Roman"/>
                          <a:cs typeface="Times New Roman"/>
                        </a:rPr>
                        <a:t>łą</a:t>
                      </a:r>
                      <a:r>
                        <a:rPr lang="pl-PL" sz="1400" spc="-20">
                          <a:solidFill>
                            <a:srgbClr val="000000"/>
                          </a:solidFill>
                          <a:latin typeface="Arial"/>
                          <a:ea typeface="Times New Roman"/>
                        </a:rPr>
                        <a:t>cznik nr 4</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0" dirty="0">
                          <a:solidFill>
                            <a:srgbClr val="000000"/>
                          </a:solidFill>
                          <a:latin typeface="Arial"/>
                          <a:ea typeface="Times New Roman"/>
                        </a:rPr>
                        <a:t>"Rejestr kontroli mycia i dezynfekcji </a:t>
                      </a:r>
                      <a:r>
                        <a:rPr lang="pl-PL" sz="1400" spc="-10" dirty="0">
                          <a:solidFill>
                            <a:srgbClr val="000000"/>
                          </a:solidFill>
                          <a:latin typeface="Arial"/>
                          <a:ea typeface="Times New Roman"/>
                          <a:cs typeface="Times New Roman"/>
                        </a:rPr>
                        <a:t>ś</a:t>
                      </a:r>
                      <a:r>
                        <a:rPr lang="pl-PL" sz="1400" spc="-10" dirty="0">
                          <a:solidFill>
                            <a:srgbClr val="000000"/>
                          </a:solidFill>
                          <a:latin typeface="Arial"/>
                          <a:ea typeface="Times New Roman"/>
                        </a:rPr>
                        <a:t>rodk</a:t>
                      </a:r>
                      <a:r>
                        <a:rPr lang="pl-PL" sz="1400" spc="-10" dirty="0">
                          <a:solidFill>
                            <a:srgbClr val="000000"/>
                          </a:solidFill>
                          <a:latin typeface="Arial"/>
                          <a:ea typeface="Times New Roman"/>
                          <a:cs typeface="Times New Roman"/>
                        </a:rPr>
                        <a:t>ó</a:t>
                      </a:r>
                      <a:r>
                        <a:rPr lang="pl-PL" sz="1400" spc="-10" dirty="0">
                          <a:solidFill>
                            <a:srgbClr val="000000"/>
                          </a:solidFill>
                          <a:latin typeface="Arial"/>
                          <a:ea typeface="Times New Roman"/>
                        </a:rPr>
                        <a:t>w transportu"</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521">
                <a:tc>
                  <a:txBody>
                    <a:bodyPr/>
                    <a:lstStyle/>
                    <a:p>
                      <a:pPr marL="24130">
                        <a:lnSpc>
                          <a:spcPct val="115000"/>
                        </a:lnSpc>
                        <a:spcAft>
                          <a:spcPts val="0"/>
                        </a:spcAft>
                      </a:pPr>
                      <a:r>
                        <a:rPr lang="pl-PL" sz="1400">
                          <a:solidFill>
                            <a:srgbClr val="000000"/>
                          </a:solidFill>
                          <a:latin typeface="Arial"/>
                          <a:ea typeface="Times New Roman"/>
                        </a:rPr>
                        <a:t>5.</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a:solidFill>
                            <a:srgbClr val="000000"/>
                          </a:solidFill>
                          <a:latin typeface="Arial"/>
                          <a:ea typeface="Times New Roman"/>
                        </a:rPr>
                        <a:t>Za</a:t>
                      </a:r>
                      <a:r>
                        <a:rPr lang="pl-PL" sz="1400" spc="-25">
                          <a:solidFill>
                            <a:srgbClr val="000000"/>
                          </a:solidFill>
                          <a:latin typeface="Arial"/>
                          <a:ea typeface="Times New Roman"/>
                          <a:cs typeface="Times New Roman"/>
                        </a:rPr>
                        <a:t>łą</a:t>
                      </a:r>
                      <a:r>
                        <a:rPr lang="pl-PL" sz="1400" spc="-25">
                          <a:solidFill>
                            <a:srgbClr val="000000"/>
                          </a:solidFill>
                          <a:latin typeface="Arial"/>
                          <a:ea typeface="Times New Roman"/>
                        </a:rPr>
                        <a:t>cznik nr 5</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0" dirty="0">
                          <a:solidFill>
                            <a:srgbClr val="000000"/>
                          </a:solidFill>
                          <a:latin typeface="Arial"/>
                          <a:ea typeface="Times New Roman"/>
                        </a:rPr>
                        <a:t>"Rejestr szkolenia wewn</a:t>
                      </a:r>
                      <a:r>
                        <a:rPr lang="pl-PL" sz="1400" spc="-10" dirty="0">
                          <a:solidFill>
                            <a:srgbClr val="000000"/>
                          </a:solidFill>
                          <a:latin typeface="Arial"/>
                          <a:ea typeface="Times New Roman"/>
                          <a:cs typeface="Times New Roman"/>
                        </a:rPr>
                        <a:t>ę</a:t>
                      </a:r>
                      <a:r>
                        <a:rPr lang="pl-PL" sz="1400" spc="-10" dirty="0">
                          <a:solidFill>
                            <a:srgbClr val="000000"/>
                          </a:solidFill>
                          <a:latin typeface="Arial"/>
                          <a:ea typeface="Times New Roman"/>
                        </a:rPr>
                        <a:t>trznego pracownik</a:t>
                      </a:r>
                      <a:r>
                        <a:rPr lang="pl-PL" sz="1400" spc="-10" dirty="0">
                          <a:solidFill>
                            <a:srgbClr val="000000"/>
                          </a:solidFill>
                          <a:latin typeface="Arial"/>
                          <a:ea typeface="Times New Roman"/>
                          <a:cs typeface="Times New Roman"/>
                        </a:rPr>
                        <a:t>ó</a:t>
                      </a:r>
                      <a:r>
                        <a:rPr lang="pl-PL" sz="1400" spc="-10" dirty="0">
                          <a:solidFill>
                            <a:srgbClr val="000000"/>
                          </a:solidFill>
                          <a:latin typeface="Arial"/>
                          <a:ea typeface="Times New Roman"/>
                        </a:rPr>
                        <a:t>w"</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4521">
                <a:tc>
                  <a:txBody>
                    <a:bodyPr/>
                    <a:lstStyle/>
                    <a:p>
                      <a:pPr marL="21590">
                        <a:lnSpc>
                          <a:spcPct val="115000"/>
                        </a:lnSpc>
                        <a:spcAft>
                          <a:spcPts val="0"/>
                        </a:spcAft>
                      </a:pPr>
                      <a:r>
                        <a:rPr lang="pl-PL" sz="1400">
                          <a:solidFill>
                            <a:srgbClr val="000000"/>
                          </a:solidFill>
                          <a:latin typeface="Arial"/>
                          <a:ea typeface="Times New Roman"/>
                        </a:rPr>
                        <a:t>6.</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25">
                          <a:solidFill>
                            <a:srgbClr val="000000"/>
                          </a:solidFill>
                          <a:latin typeface="Arial"/>
                          <a:ea typeface="Times New Roman"/>
                        </a:rPr>
                        <a:t>Za</a:t>
                      </a:r>
                      <a:r>
                        <a:rPr lang="pl-PL" sz="1400" spc="-25">
                          <a:solidFill>
                            <a:srgbClr val="000000"/>
                          </a:solidFill>
                          <a:latin typeface="Arial"/>
                          <a:ea typeface="Times New Roman"/>
                          <a:cs typeface="Times New Roman"/>
                        </a:rPr>
                        <a:t>łą</a:t>
                      </a:r>
                      <a:r>
                        <a:rPr lang="pl-PL" sz="1400" spc="-25">
                          <a:solidFill>
                            <a:srgbClr val="000000"/>
                          </a:solidFill>
                          <a:latin typeface="Arial"/>
                          <a:ea typeface="Times New Roman"/>
                        </a:rPr>
                        <a:t>cznik nr 6</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dirty="0">
                          <a:solidFill>
                            <a:srgbClr val="000000"/>
                          </a:solidFill>
                          <a:latin typeface="Arial"/>
                          <a:ea typeface="Times New Roman"/>
                        </a:rPr>
                        <a:t>"Karta szkolenia pracownik</a:t>
                      </a:r>
                      <a:r>
                        <a:rPr lang="pl-PL" sz="1400" spc="-15" dirty="0">
                          <a:solidFill>
                            <a:srgbClr val="000000"/>
                          </a:solidFill>
                          <a:latin typeface="Arial"/>
                          <a:ea typeface="Times New Roman"/>
                          <a:cs typeface="Times New Roman"/>
                        </a:rPr>
                        <a:t>ó</a:t>
                      </a:r>
                      <a:r>
                        <a:rPr lang="pl-PL" sz="1400" spc="-15" dirty="0">
                          <a:solidFill>
                            <a:srgbClr val="000000"/>
                          </a:solidFill>
                          <a:latin typeface="Arial"/>
                          <a:ea typeface="Times New Roman"/>
                        </a:rPr>
                        <a:t>w"</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59736">
                <a:tc>
                  <a:txBody>
                    <a:bodyPr/>
                    <a:lstStyle/>
                    <a:p>
                      <a:pPr marL="24130">
                        <a:lnSpc>
                          <a:spcPct val="115000"/>
                        </a:lnSpc>
                        <a:spcAft>
                          <a:spcPts val="0"/>
                        </a:spcAft>
                      </a:pPr>
                      <a:r>
                        <a:rPr lang="pl-PL" sz="1400">
                          <a:solidFill>
                            <a:srgbClr val="000000"/>
                          </a:solidFill>
                          <a:latin typeface="Arial"/>
                          <a:ea typeface="Times New Roman"/>
                        </a:rPr>
                        <a:t>7.</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nSpc>
                          <a:spcPct val="115000"/>
                        </a:lnSpc>
                        <a:spcAft>
                          <a:spcPts val="0"/>
                        </a:spcAft>
                      </a:pPr>
                      <a:r>
                        <a:rPr lang="pl-PL" sz="1400" spc="-25">
                          <a:solidFill>
                            <a:srgbClr val="000000"/>
                          </a:solidFill>
                          <a:latin typeface="Arial"/>
                          <a:ea typeface="Times New Roman"/>
                        </a:rPr>
                        <a:t>Za</a:t>
                      </a:r>
                      <a:r>
                        <a:rPr lang="pl-PL" sz="1400" spc="-25">
                          <a:solidFill>
                            <a:srgbClr val="000000"/>
                          </a:solidFill>
                          <a:latin typeface="Arial"/>
                          <a:ea typeface="Times New Roman"/>
                          <a:cs typeface="Times New Roman"/>
                        </a:rPr>
                        <a:t>łą</a:t>
                      </a:r>
                      <a:r>
                        <a:rPr lang="pl-PL" sz="1400" spc="-25">
                          <a:solidFill>
                            <a:srgbClr val="000000"/>
                          </a:solidFill>
                          <a:latin typeface="Arial"/>
                          <a:ea typeface="Times New Roman"/>
                        </a:rPr>
                        <a:t>cznik nr 7</a:t>
                      </a:r>
                      <a:endParaRPr lang="pl-PL" sz="140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pl-PL" sz="1400" spc="-15" dirty="0">
                          <a:solidFill>
                            <a:srgbClr val="000000"/>
                          </a:solidFill>
                          <a:latin typeface="Arial"/>
                          <a:ea typeface="Times New Roman"/>
                        </a:rPr>
                        <a:t>"Wykaz </a:t>
                      </a:r>
                      <a:r>
                        <a:rPr lang="pl-PL" sz="1400" spc="-15" dirty="0">
                          <a:solidFill>
                            <a:srgbClr val="000000"/>
                          </a:solidFill>
                          <a:latin typeface="Arial"/>
                          <a:ea typeface="Times New Roman"/>
                          <a:cs typeface="Times New Roman"/>
                        </a:rPr>
                        <a:t>ś</a:t>
                      </a:r>
                      <a:r>
                        <a:rPr lang="pl-PL" sz="1400" spc="-15" dirty="0">
                          <a:solidFill>
                            <a:srgbClr val="000000"/>
                          </a:solidFill>
                          <a:latin typeface="Arial"/>
                          <a:ea typeface="Times New Roman"/>
                        </a:rPr>
                        <a:t>rodk</a:t>
                      </a:r>
                      <a:r>
                        <a:rPr lang="pl-PL" sz="1400" spc="-15" dirty="0">
                          <a:solidFill>
                            <a:srgbClr val="000000"/>
                          </a:solidFill>
                          <a:latin typeface="Arial"/>
                          <a:ea typeface="Times New Roman"/>
                          <a:cs typeface="Times New Roman"/>
                        </a:rPr>
                        <a:t>ó</a:t>
                      </a:r>
                      <a:r>
                        <a:rPr lang="pl-PL" sz="1400" spc="-15" dirty="0">
                          <a:solidFill>
                            <a:srgbClr val="000000"/>
                          </a:solidFill>
                          <a:latin typeface="Arial"/>
                          <a:ea typeface="Times New Roman"/>
                        </a:rPr>
                        <a:t>w myj</a:t>
                      </a:r>
                      <a:r>
                        <a:rPr lang="pl-PL" sz="1400" spc="-15" dirty="0">
                          <a:solidFill>
                            <a:srgbClr val="000000"/>
                          </a:solidFill>
                          <a:latin typeface="Arial"/>
                          <a:ea typeface="Times New Roman"/>
                          <a:cs typeface="Times New Roman"/>
                        </a:rPr>
                        <a:t>ą</a:t>
                      </a:r>
                      <a:r>
                        <a:rPr lang="pl-PL" sz="1400" spc="-15" dirty="0">
                          <a:solidFill>
                            <a:srgbClr val="000000"/>
                          </a:solidFill>
                          <a:latin typeface="Arial"/>
                          <a:ea typeface="Times New Roman"/>
                        </a:rPr>
                        <a:t>cych i dezynfekuj</a:t>
                      </a:r>
                      <a:r>
                        <a:rPr lang="pl-PL" sz="1400" spc="-15" dirty="0">
                          <a:solidFill>
                            <a:srgbClr val="000000"/>
                          </a:solidFill>
                          <a:latin typeface="Arial"/>
                          <a:ea typeface="Times New Roman"/>
                          <a:cs typeface="Times New Roman"/>
                        </a:rPr>
                        <a:t>ą</a:t>
                      </a:r>
                      <a:r>
                        <a:rPr lang="pl-PL" sz="1400" spc="-15" dirty="0">
                          <a:solidFill>
                            <a:srgbClr val="000000"/>
                          </a:solidFill>
                          <a:latin typeface="Arial"/>
                          <a:ea typeface="Times New Roman"/>
                        </a:rPr>
                        <a:t>cych"</a:t>
                      </a:r>
                      <a:endParaRPr lang="pl-PL" sz="1400" dirty="0">
                        <a:latin typeface="Arial"/>
                        <a:ea typeface="Times New Roman"/>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dirty="0"/>
              <a:t>Zasady dobrej praktyki transportowej w oparciu o system </a:t>
            </a:r>
            <a:r>
              <a:rPr lang="pl-PL" sz="2400" dirty="0" smtClean="0"/>
              <a:t>HACCP</a:t>
            </a:r>
            <a:endParaRPr lang="pl-PL" sz="2400" dirty="0"/>
          </a:p>
        </p:txBody>
      </p:sp>
      <p:sp>
        <p:nvSpPr>
          <p:cNvPr id="3" name="Symbol zastępczy zawartości 2"/>
          <p:cNvSpPr>
            <a:spLocks noGrp="1"/>
          </p:cNvSpPr>
          <p:nvPr>
            <p:ph idx="1"/>
          </p:nvPr>
        </p:nvSpPr>
        <p:spPr/>
        <p:txBody>
          <a:bodyPr>
            <a:normAutofit fontScale="85000" lnSpcReduction="20000"/>
          </a:bodyPr>
          <a:lstStyle/>
          <a:p>
            <a:r>
              <a:rPr lang="pl-PL" dirty="0"/>
              <a:t>Każde przedsiębiorstwo lub firma jest zobowiązana do opracowania własnego zakładowego </a:t>
            </a:r>
            <a:r>
              <a:rPr lang="pl-PL" dirty="0" smtClean="0"/>
              <a:t>programu </a:t>
            </a:r>
            <a:r>
              <a:rPr lang="pl-PL" dirty="0"/>
              <a:t>lub instrukcji Dobrej Praktyki Higienicznej, która jest podstawą do wdrożenia zasad systemu HACCP. </a:t>
            </a:r>
            <a:endParaRPr lang="pl-PL" dirty="0" smtClean="0"/>
          </a:p>
          <a:p>
            <a:r>
              <a:rPr lang="pl-PL" dirty="0" smtClean="0"/>
              <a:t>Program </a:t>
            </a:r>
            <a:r>
              <a:rPr lang="pl-PL" dirty="0"/>
              <a:t>taki powinien uwzględniać strukturę organizacyjną i specyfikę działalności danej </a:t>
            </a:r>
            <a:r>
              <a:rPr lang="pl-PL" dirty="0" smtClean="0"/>
              <a:t>firmy</a:t>
            </a:r>
            <a:r>
              <a:rPr lang="pl-PL" dirty="0"/>
              <a:t>. Wszystkie stosowane w firmie techniki i metody pracy oraz zalecenia dotyczące higieny powinny być opisane za pomocą odpowiednich procedur lub instrukcji. Praktyki te dotyczą m.in. pomieszczeń, maszyn i urządzeń, zaopatrzenia w wodę, pozyskiwania surowców, mycia, usuwania odpadów, higieny osobistej, szkolenia personelu i inne.</a:t>
            </a:r>
          </a:p>
          <a:p>
            <a:endParaRPr lang="pl-PL"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a:xfrm>
            <a:off x="251520" y="2130425"/>
            <a:ext cx="8640960" cy="1470025"/>
          </a:xfrm>
        </p:spPr>
        <p:txBody>
          <a:bodyPr>
            <a:noAutofit/>
          </a:bodyPr>
          <a:lstStyle/>
          <a:p>
            <a:r>
              <a:rPr lang="pl-PL" sz="2400" dirty="0"/>
              <a:t>GHP - </a:t>
            </a:r>
            <a:r>
              <a:rPr lang="pl-PL" sz="2400" dirty="0" err="1"/>
              <a:t>Good</a:t>
            </a:r>
            <a:r>
              <a:rPr lang="pl-PL" sz="2400" dirty="0"/>
              <a:t> </a:t>
            </a:r>
            <a:r>
              <a:rPr lang="pl-PL" sz="2400" dirty="0" err="1"/>
              <a:t>Hygiene</a:t>
            </a:r>
            <a:r>
              <a:rPr lang="pl-PL" sz="2400" dirty="0"/>
              <a:t> </a:t>
            </a:r>
            <a:r>
              <a:rPr lang="pl-PL" sz="2400" dirty="0" err="1"/>
              <a:t>Practice</a:t>
            </a:r>
            <a:r>
              <a:rPr lang="pl-PL" sz="2400" dirty="0"/>
              <a:t> - Dobra Praktyka Higieniczna - działania, które muszą być podjęte j warunki higieniczne, które muszą być spełniane i kontrolowane na wszystkich etapach produkcji lub obrotu, aby zapewnić bezpieczeństwo żywności</a:t>
            </a:r>
            <a:r>
              <a:rPr lang="pl-PL" sz="2400" dirty="0" smtClean="0"/>
              <a:t>.</a:t>
            </a:r>
            <a:br>
              <a:rPr lang="pl-PL" sz="2400" dirty="0" smtClean="0"/>
            </a:br>
            <a:r>
              <a:rPr lang="pl-PL" sz="2400" dirty="0" smtClean="0"/>
              <a:t/>
            </a:r>
            <a:br>
              <a:rPr lang="pl-PL" sz="2400" dirty="0" smtClean="0"/>
            </a:br>
            <a:r>
              <a:rPr lang="pl-PL" sz="2400" dirty="0"/>
              <a:t>Wszystkie stosowane w firmie techniki i metody pracy oraz zalecenia dotyczące higieny powinny być opisane za pomocą odpowiednich procedur lub instrukcji. Procedury i instrukcje dotyczące Dobrej Praktyki Higienicznej powinny być ściśle przestrzegane przez wszystkich pracowników.</a:t>
            </a:r>
            <a:br>
              <a:rPr lang="pl-PL" sz="2400" dirty="0"/>
            </a:br>
            <a:endParaRPr lang="pl-PL" sz="2400" dirty="0"/>
          </a:p>
        </p:txBody>
      </p:sp>
      <p:sp>
        <p:nvSpPr>
          <p:cNvPr id="5" name="Podtytuł 4"/>
          <p:cNvSpPr>
            <a:spLocks noGrp="1"/>
          </p:cNvSpPr>
          <p:nvPr>
            <p:ph type="subTitle" idx="1"/>
          </p:nvPr>
        </p:nvSpPr>
        <p:spPr/>
        <p:txBody>
          <a:bodyPr/>
          <a:lstStyle/>
          <a:p>
            <a:endParaRPr lang="pl-PL"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a:bodyPr>
          <a:lstStyle/>
          <a:p>
            <a:pPr algn="l"/>
            <a:r>
              <a:rPr lang="pl-PL" sz="2400" dirty="0"/>
              <a:t>Główne zasady funkcjonowania transportu</a:t>
            </a:r>
            <a:r>
              <a:rPr lang="pl-PL" sz="2400" dirty="0" smtClean="0"/>
              <a:t>:</a:t>
            </a:r>
            <a:endParaRPr lang="pl-PL" sz="2400" dirty="0"/>
          </a:p>
        </p:txBody>
      </p:sp>
      <p:sp>
        <p:nvSpPr>
          <p:cNvPr id="3" name="Symbol zastępczy zawartości 2"/>
          <p:cNvSpPr>
            <a:spLocks noGrp="1"/>
          </p:cNvSpPr>
          <p:nvPr>
            <p:ph idx="1"/>
          </p:nvPr>
        </p:nvSpPr>
        <p:spPr>
          <a:xfrm>
            <a:off x="251520" y="836712"/>
            <a:ext cx="8435280" cy="5688632"/>
          </a:xfrm>
        </p:spPr>
        <p:txBody>
          <a:bodyPr>
            <a:normAutofit fontScale="70000" lnSpcReduction="20000"/>
          </a:bodyPr>
          <a:lstStyle/>
          <a:p>
            <a:pPr lvl="0"/>
            <a:r>
              <a:rPr lang="pl-PL" dirty="0"/>
              <a:t>zapewnienie, aby transport wyrobów gotowych, zużytych opakowań, odpadów itp. był </a:t>
            </a:r>
            <a:r>
              <a:rPr lang="pl-PL" dirty="0" smtClean="0"/>
              <a:t>rozdzielony </a:t>
            </a:r>
            <a:r>
              <a:rPr lang="pl-PL" dirty="0"/>
              <a:t>i nie krzyżował się,</a:t>
            </a:r>
          </a:p>
          <a:p>
            <a:pPr lvl="0"/>
            <a:r>
              <a:rPr lang="pl-PL" dirty="0"/>
              <a:t>zachowanie czystości środków transportu oraz pojemników i opakowań (systematyczne mycie</a:t>
            </a:r>
            <a:br>
              <a:rPr lang="pl-PL" dirty="0"/>
            </a:br>
            <a:r>
              <a:rPr lang="pl-PL" dirty="0"/>
              <a:t>i dezynfekcja),</a:t>
            </a:r>
          </a:p>
          <a:p>
            <a:pPr lvl="0"/>
            <a:r>
              <a:rPr lang="pl-PL" dirty="0"/>
              <a:t>zapewnienie możliwie krótkiego czasu transportu,</a:t>
            </a:r>
          </a:p>
          <a:p>
            <a:pPr lvl="0"/>
            <a:r>
              <a:rPr lang="pl-PL" dirty="0"/>
              <a:t>zabezpieczenie przed ubytkami i zanieczyszczeniem żywności,</a:t>
            </a:r>
          </a:p>
          <a:p>
            <a:pPr lvl="0"/>
            <a:r>
              <a:rPr lang="pl-PL" dirty="0"/>
              <a:t>zachowanie, tam gdzie to niezbędne, odpowiedniej temperatury podczas transportu,</a:t>
            </a:r>
          </a:p>
          <a:p>
            <a:pPr lvl="0"/>
            <a:r>
              <a:rPr lang="pl-PL" dirty="0"/>
              <a:t>zapewnienie, jeśli to niezbędne, unifikacji środków transportu oraz pojemników transportowych,</a:t>
            </a:r>
          </a:p>
          <a:p>
            <a:pPr lvl="0"/>
            <a:r>
              <a:rPr lang="pl-PL" dirty="0"/>
              <a:t>zapewnienie właściwej ochrony przewożonych produktów przed ewentualnymi wtórnymi</a:t>
            </a:r>
            <a:br>
              <a:rPr lang="pl-PL" dirty="0"/>
            </a:br>
            <a:r>
              <a:rPr lang="pl-PL" dirty="0"/>
              <a:t>zanieczyszczeniami mikrobiologicznymi, fizycznymi i chemicznymi, wynikającymi z reinfekcji,</a:t>
            </a:r>
            <a:br>
              <a:rPr lang="pl-PL" dirty="0"/>
            </a:br>
            <a:r>
              <a:rPr lang="pl-PL" dirty="0"/>
              <a:t>a także możliwością namnażania się drobnoustrojów,</a:t>
            </a:r>
          </a:p>
          <a:p>
            <a:pPr lvl="0"/>
            <a:r>
              <a:rPr lang="pl-PL" dirty="0"/>
              <a:t>zapewnienie, że środki transportu, jak również pojemniki i opakowania, nie grożą </a:t>
            </a:r>
            <a:r>
              <a:rPr lang="pl-PL" dirty="0" smtClean="0"/>
              <a:t>zanieczyszczeniem </a:t>
            </a:r>
            <a:r>
              <a:rPr lang="pl-PL" dirty="0"/>
              <a:t>żywności</a:t>
            </a:r>
            <a:r>
              <a:rPr lang="pl-PL" dirty="0" smtClean="0"/>
              <a:t>.</a:t>
            </a:r>
            <a:endParaRPr lang="pl-PL"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t>Dobre praktyki w transporcie to również</a:t>
            </a:r>
            <a:r>
              <a:rPr lang="pl-PL" sz="2800" dirty="0" smtClean="0"/>
              <a:t>:</a:t>
            </a:r>
            <a:endParaRPr lang="pl-PL" sz="2800" dirty="0"/>
          </a:p>
        </p:txBody>
      </p:sp>
      <p:sp>
        <p:nvSpPr>
          <p:cNvPr id="3" name="Symbol zastępczy zawartości 2"/>
          <p:cNvSpPr>
            <a:spLocks noGrp="1"/>
          </p:cNvSpPr>
          <p:nvPr>
            <p:ph idx="1"/>
          </p:nvPr>
        </p:nvSpPr>
        <p:spPr/>
        <p:txBody>
          <a:bodyPr>
            <a:normAutofit fontScale="62500" lnSpcReduction="20000"/>
          </a:bodyPr>
          <a:lstStyle/>
          <a:p>
            <a:pPr lvl="0"/>
            <a:r>
              <a:rPr lang="pl-PL" dirty="0"/>
              <a:t>Używanie urządzeń podnoszących w terminalach bagażowych.</a:t>
            </a:r>
          </a:p>
          <a:p>
            <a:pPr lvl="0"/>
            <a:r>
              <a:rPr lang="pl-PL" dirty="0"/>
              <a:t>Używanie do transportu bagażu półotwartych kontenerów.</a:t>
            </a:r>
          </a:p>
          <a:p>
            <a:pPr lvl="0"/>
            <a:r>
              <a:rPr lang="pl-PL" dirty="0"/>
              <a:t>Umieszczanie odpowiednich etykiet na bagażu, który zgodnie z oceną ryzyka jest zbyt ciężki.</a:t>
            </a:r>
          </a:p>
          <a:p>
            <a:pPr lvl="0"/>
            <a:r>
              <a:rPr lang="pl-PL" dirty="0"/>
              <a:t>Używanie urządzeń które wykonują cały transport bagażu w wąskim luku bagażowym </a:t>
            </a:r>
            <a:r>
              <a:rPr lang="pl-PL" dirty="0" smtClean="0"/>
              <a:t>samolotu </a:t>
            </a:r>
            <a:r>
              <a:rPr lang="pl-PL" dirty="0"/>
              <a:t>bez konieczności przemieszczania ręcznego.</a:t>
            </a:r>
          </a:p>
          <a:p>
            <a:pPr lvl="0"/>
            <a:r>
              <a:rPr lang="pl-PL" dirty="0"/>
              <a:t>Używanie (kartonowych) arkuszy ślizgowych podczas załadunku i rozładunku kontenerów.</a:t>
            </a:r>
          </a:p>
          <a:p>
            <a:pPr lvl="0"/>
            <a:r>
              <a:rPr lang="pl-PL" dirty="0"/>
              <a:t>Używanie „</a:t>
            </a:r>
            <a:r>
              <a:rPr lang="pl-PL" dirty="0" smtClean="0"/>
              <a:t>zrzucających” </a:t>
            </a:r>
            <a:r>
              <a:rPr lang="pl-PL" dirty="0"/>
              <a:t>przenośników taśmowych („</a:t>
            </a:r>
            <a:r>
              <a:rPr lang="pl-PL" dirty="0" err="1"/>
              <a:t>shooting</a:t>
            </a:r>
            <a:r>
              <a:rPr lang="pl-PL" dirty="0"/>
              <a:t>" </a:t>
            </a:r>
            <a:r>
              <a:rPr lang="pl-PL" dirty="0" err="1"/>
              <a:t>conveyer</a:t>
            </a:r>
            <a:r>
              <a:rPr lang="pl-PL" dirty="0"/>
              <a:t> </a:t>
            </a:r>
            <a:r>
              <a:rPr lang="pl-PL" dirty="0" err="1"/>
              <a:t>belts</a:t>
            </a:r>
            <a:r>
              <a:rPr lang="pl-PL" dirty="0"/>
              <a:t>) do </a:t>
            </a:r>
            <a:r>
              <a:rPr lang="pl-PL" dirty="0" smtClean="0"/>
              <a:t>załadunku kontenerów</a:t>
            </a:r>
            <a:r>
              <a:rPr lang="pl-PL" dirty="0"/>
              <a:t>.</a:t>
            </a:r>
          </a:p>
          <a:p>
            <a:pPr lvl="0"/>
            <a:r>
              <a:rPr lang="pl-PL" dirty="0"/>
              <a:t>Używanie urządzenia do mechanicznego przechylania, aby opróżnić załadowany </a:t>
            </a:r>
            <a:r>
              <a:rPr lang="pl-PL" dirty="0" smtClean="0"/>
              <a:t>kontener z </a:t>
            </a:r>
            <a:r>
              <a:rPr lang="pl-PL" dirty="0"/>
              <a:t>towarów/toreb.</a:t>
            </a:r>
          </a:p>
          <a:p>
            <a:pPr lvl="0"/>
            <a:r>
              <a:rPr lang="pl-PL" dirty="0" err="1"/>
              <a:t>Paletowanie</a:t>
            </a:r>
            <a:r>
              <a:rPr lang="pl-PL" dirty="0"/>
              <a:t> towarów zamiast ich ręcznego załadunku na statek.</a:t>
            </a:r>
          </a:p>
          <a:p>
            <a:r>
              <a:rPr lang="pl-PL" smtClean="0"/>
              <a:t>Używanie </a:t>
            </a:r>
            <a:r>
              <a:rPr lang="pl-PL" dirty="0"/>
              <a:t>wielkich worków (typu „big </a:t>
            </a:r>
            <a:r>
              <a:rPr lang="pl-PL" dirty="0" err="1"/>
              <a:t>bags</a:t>
            </a:r>
            <a:r>
              <a:rPr lang="pl-PL" dirty="0"/>
              <a:t>"), których nie można podnieść ręcznie.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p:txBody>
          <a:bodyPr>
            <a:normAutofit/>
          </a:bodyPr>
          <a:lstStyle/>
          <a:p>
            <a:r>
              <a:rPr lang="pl-PL" sz="2800" dirty="0" smtClean="0"/>
              <a:t>Dziękuję </a:t>
            </a:r>
            <a:r>
              <a:rPr lang="pl-PL" sz="2800" smtClean="0"/>
              <a:t>za uwagę</a:t>
            </a:r>
            <a:endParaRPr lang="pl-PL" sz="2800"/>
          </a:p>
        </p:txBody>
      </p:sp>
      <p:sp>
        <p:nvSpPr>
          <p:cNvPr id="5" name="Podtytuł 4"/>
          <p:cNvSpPr>
            <a:spLocks noGrp="1"/>
          </p:cNvSpPr>
          <p:nvPr>
            <p:ph type="subTitle" idx="1"/>
          </p:nvPr>
        </p:nvSpPr>
        <p:spPr/>
        <p:txBody>
          <a:bodyPr/>
          <a:lstStyle/>
          <a:p>
            <a:endParaRPr 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92500" lnSpcReduction="10000"/>
          </a:bodyPr>
          <a:lstStyle/>
          <a:p>
            <a:r>
              <a:rPr lang="pl-PL" dirty="0"/>
              <a:t>System ISO 22000:2005 - System zarządzania bezpieczeństwem żywności - Wymagania dla organizacji w całym łańcuchu żywnościowym (ang. </a:t>
            </a:r>
            <a:r>
              <a:rPr lang="pl-PL" dirty="0" err="1"/>
              <a:t>Food</a:t>
            </a:r>
            <a:r>
              <a:rPr lang="pl-PL" dirty="0"/>
              <a:t> </a:t>
            </a:r>
            <a:r>
              <a:rPr lang="pl-PL" dirty="0" err="1"/>
              <a:t>safety</a:t>
            </a:r>
            <a:r>
              <a:rPr lang="pl-PL" dirty="0"/>
              <a:t> management systems - </a:t>
            </a:r>
            <a:r>
              <a:rPr lang="pl-PL" dirty="0" err="1"/>
              <a:t>Require-ments</a:t>
            </a:r>
            <a:r>
              <a:rPr lang="pl-PL" dirty="0"/>
              <a:t> for </a:t>
            </a:r>
            <a:r>
              <a:rPr lang="pl-PL" dirty="0" err="1"/>
              <a:t>organizations</a:t>
            </a:r>
            <a:r>
              <a:rPr lang="pl-PL" dirty="0"/>
              <a:t> </a:t>
            </a:r>
            <a:r>
              <a:rPr lang="pl-PL" dirty="0" err="1"/>
              <a:t>throughout</a:t>
            </a:r>
            <a:r>
              <a:rPr lang="pl-PL" dirty="0"/>
              <a:t> </a:t>
            </a:r>
            <a:r>
              <a:rPr lang="pl-PL" dirty="0" err="1"/>
              <a:t>the</a:t>
            </a:r>
            <a:r>
              <a:rPr lang="pl-PL" dirty="0"/>
              <a:t> </a:t>
            </a:r>
            <a:r>
              <a:rPr lang="pl-PL" dirty="0" err="1"/>
              <a:t>food</a:t>
            </a:r>
            <a:r>
              <a:rPr lang="pl-PL" dirty="0"/>
              <a:t> </a:t>
            </a:r>
            <a:r>
              <a:rPr lang="pl-PL" dirty="0" err="1"/>
              <a:t>chain</a:t>
            </a:r>
            <a:r>
              <a:rPr lang="pl-PL" dirty="0"/>
              <a:t>) jest międzynarodowym standardem i łączy </a:t>
            </a:r>
            <a:r>
              <a:rPr lang="pl-PL" dirty="0" smtClean="0"/>
              <a:t>wymagania </a:t>
            </a:r>
            <a:r>
              <a:rPr lang="pl-PL" dirty="0"/>
              <a:t>systemu HACCP (zgodnego z </a:t>
            </a:r>
            <a:r>
              <a:rPr lang="pl-PL" dirty="0" err="1"/>
              <a:t>Codex</a:t>
            </a:r>
            <a:r>
              <a:rPr lang="pl-PL" dirty="0"/>
              <a:t> </a:t>
            </a:r>
            <a:r>
              <a:rPr lang="pl-PL" dirty="0" err="1"/>
              <a:t>Alimentarius</a:t>
            </a:r>
            <a:r>
              <a:rPr lang="pl-PL" dirty="0"/>
              <a:t>) oraz Dobrych Praktyk (Produkcyjnych, Higienicznych, Cateringowych, Dystrybucyjnych, itp</a:t>
            </a:r>
            <a:r>
              <a:rPr lang="pl-PL" dirty="0" smtClean="0"/>
              <a:t>.)</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1800" dirty="0" smtClean="0"/>
              <a:t>Podstawowe </a:t>
            </a:r>
            <a:r>
              <a:rPr lang="pl-PL" sz="1800" dirty="0"/>
              <a:t>założenia systemu zarządzania bezpieczeństwem żywności wynikające z historycznych doświadczeń przemysłów spożywczych na </a:t>
            </a:r>
            <a:r>
              <a:rPr lang="pl-PL" sz="1800" dirty="0" smtClean="0"/>
              <a:t>świecie</a:t>
            </a:r>
            <a:r>
              <a:rPr lang="pl-PL" sz="1800" dirty="0"/>
              <a:t>:</a:t>
            </a:r>
          </a:p>
        </p:txBody>
      </p:sp>
      <p:sp>
        <p:nvSpPr>
          <p:cNvPr id="3" name="Symbol zastępczy zawartości 2"/>
          <p:cNvSpPr>
            <a:spLocks noGrp="1"/>
          </p:cNvSpPr>
          <p:nvPr>
            <p:ph idx="1"/>
          </p:nvPr>
        </p:nvSpPr>
        <p:spPr>
          <a:xfrm>
            <a:off x="457200" y="1268760"/>
            <a:ext cx="8229600" cy="4857403"/>
          </a:xfrm>
        </p:spPr>
        <p:txBody>
          <a:bodyPr>
            <a:normAutofit fontScale="70000" lnSpcReduction="20000"/>
          </a:bodyPr>
          <a:lstStyle/>
          <a:p>
            <a:pPr lvl="0"/>
            <a:r>
              <a:rPr lang="pl-PL" dirty="0"/>
              <a:t>Początek lat 70 - liczne przypadki zatrucia jadem kiełbasianym, grzybami po spożyciu </a:t>
            </a:r>
            <a:r>
              <a:rPr lang="pl-PL" dirty="0" smtClean="0"/>
              <a:t>konserw w </a:t>
            </a:r>
            <a:r>
              <a:rPr lang="pl-PL" dirty="0"/>
              <a:t>USA skłaniają stowarzyszenia przedsiębiorców produkcji żywności do współpracy z </a:t>
            </a:r>
            <a:r>
              <a:rPr lang="pl-PL" dirty="0" smtClean="0"/>
              <a:t>NASA i </a:t>
            </a:r>
            <a:r>
              <a:rPr lang="pl-PL" dirty="0"/>
              <a:t>laboratoriami wojskowymi w ramach programu „zero </a:t>
            </a:r>
            <a:r>
              <a:rPr lang="pl-PL" dirty="0" err="1"/>
              <a:t>defects</a:t>
            </a:r>
            <a:r>
              <a:rPr lang="pl-PL" dirty="0"/>
              <a:t>" w produkcji żywności. Pierwsze</a:t>
            </a:r>
            <a:br>
              <a:rPr lang="pl-PL" dirty="0"/>
            </a:br>
            <a:r>
              <a:rPr lang="pl-PL" dirty="0"/>
              <a:t>efekty badań zastosowano przy produkcji żywności dla kosmonautów.</a:t>
            </a:r>
          </a:p>
          <a:p>
            <a:pPr lvl="0"/>
            <a:r>
              <a:rPr lang="pl-PL" dirty="0"/>
              <a:t>Rok 1975 - Światowa Organizacja Zdrowia (WHO) oficjalnie aprobuje metodę zapewnienia </a:t>
            </a:r>
            <a:r>
              <a:rPr lang="pl-PL" dirty="0" smtClean="0"/>
              <a:t>bezpieczeństwa </a:t>
            </a:r>
            <a:r>
              <a:rPr lang="pl-PL" dirty="0"/>
              <a:t>żywności polegającą przede wszystkim na zapobieganiu zagrożeniom.</a:t>
            </a:r>
          </a:p>
          <a:p>
            <a:pPr lvl="0"/>
            <a:r>
              <a:rPr lang="pl-PL" dirty="0"/>
              <a:t>Rok 1980 - Międzynarodowa Komisja ds. Wymagań Mikrobiologicznych dla Żywności (ICMSF</a:t>
            </a:r>
            <a:r>
              <a:rPr lang="pl-PL" dirty="0" smtClean="0"/>
              <a:t>) sformułowała </a:t>
            </a:r>
            <a:r>
              <a:rPr lang="pl-PL" dirty="0"/>
              <a:t>ogólne zasady i definicje systemu HACCP zgodnie z ideą stosowania, czyli: </a:t>
            </a:r>
            <a:r>
              <a:rPr lang="pl-PL" dirty="0" smtClean="0"/>
              <a:t>Analizą niebezpieczeństw </a:t>
            </a:r>
            <a:r>
              <a:rPr lang="pl-PL" dirty="0"/>
              <a:t>w procesie produkcyjnym </a:t>
            </a:r>
            <a:r>
              <a:rPr lang="pl-PL" dirty="0" smtClean="0"/>
              <a:t>i kontrolowaniem </a:t>
            </a:r>
            <a:r>
              <a:rPr lang="pl-PL" dirty="0"/>
              <a:t>punktów krytycznych </a:t>
            </a:r>
            <a:r>
              <a:rPr lang="pl-PL" dirty="0" smtClean="0"/>
              <a:t>procesu produkcyjnego</a:t>
            </a:r>
            <a:r>
              <a:rPr lang="pl-PL" dirty="0"/>
              <a:t>, definiując tym samym pojęcie HACCP.</a:t>
            </a:r>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332656"/>
            <a:ext cx="8229600" cy="4525963"/>
          </a:xfrm>
        </p:spPr>
        <p:txBody>
          <a:bodyPr>
            <a:normAutofit fontScale="85000" lnSpcReduction="20000"/>
          </a:bodyPr>
          <a:lstStyle/>
          <a:p>
            <a:pPr lvl="0"/>
            <a:r>
              <a:rPr lang="pl-PL" dirty="0"/>
              <a:t>Rok 1993 - system zostaje przyjęty przez Komisję Kodeksu Żywnościowego (</a:t>
            </a:r>
            <a:r>
              <a:rPr lang="pl-PL" dirty="0" err="1"/>
              <a:t>Codex</a:t>
            </a:r>
            <a:r>
              <a:rPr lang="pl-PL" dirty="0"/>
              <a:t> </a:t>
            </a:r>
            <a:r>
              <a:rPr lang="pl-PL" dirty="0" err="1" smtClean="0"/>
              <a:t>Alimentarius</a:t>
            </a:r>
            <a:r>
              <a:rPr lang="pl-PL" dirty="0"/>
              <a:t>), pojawia się Dyrektywa Europejska, nr 93/43/EEC dotycząca zasad higieny w branży </a:t>
            </a:r>
            <a:r>
              <a:rPr lang="pl-PL" dirty="0" smtClean="0"/>
              <a:t>rolno </a:t>
            </a:r>
            <a:r>
              <a:rPr lang="pl-PL" dirty="0"/>
              <a:t>- spożywczej, tym samym kraje Unii Europejskiej zostały zobowiązane do wdrożenia </a:t>
            </a:r>
            <a:r>
              <a:rPr lang="pl-PL" dirty="0" smtClean="0"/>
              <a:t>zasad HACCP </a:t>
            </a:r>
            <a:r>
              <a:rPr lang="pl-PL" dirty="0"/>
              <a:t>w swoich przemysłach spożywczych.</a:t>
            </a:r>
          </a:p>
          <a:p>
            <a:r>
              <a:rPr lang="pl-PL" dirty="0"/>
              <a:t>Rok 2004 - wdrożenie Dyrektywy Europejskiej w ustawodawstwie polskim na mocy </a:t>
            </a:r>
            <a:r>
              <a:rPr lang="pl-PL" dirty="0" smtClean="0"/>
              <a:t>Rozporządzenia </a:t>
            </a:r>
            <a:r>
              <a:rPr lang="pl-PL" dirty="0"/>
              <a:t>Ministra Zdrowia z dnia 26 kwietnia 2004 r. w sprawie wymagań higieniczno - </a:t>
            </a:r>
            <a:r>
              <a:rPr lang="pl-PL" dirty="0" smtClean="0"/>
              <a:t>sanitarnych </a:t>
            </a:r>
            <a:r>
              <a:rPr lang="pl-PL" dirty="0"/>
              <a:t>w zakładach produkujących lub wprowadzających do obrotu środki spożywcze (Dz. U. </a:t>
            </a:r>
            <a:r>
              <a:rPr lang="pl-PL" dirty="0" smtClean="0"/>
              <a:t>nr 104, poz. 1029 z </a:t>
            </a:r>
            <a:r>
              <a:rPr lang="pl-PL" dirty="0" err="1" smtClean="0"/>
              <a:t>poź</a:t>
            </a:r>
            <a:r>
              <a:rPr lang="pl-PL" dirty="0" smtClean="0"/>
              <a:t>. zm.)</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l"/>
            <a:r>
              <a:rPr lang="pl-PL" sz="1800" dirty="0"/>
              <a:t>System HACCP (Hazard </a:t>
            </a:r>
            <a:r>
              <a:rPr lang="pl-PL" sz="1800" dirty="0" err="1"/>
              <a:t>Analisys</a:t>
            </a:r>
            <a:r>
              <a:rPr lang="pl-PL" sz="1800" dirty="0"/>
              <a:t> and </a:t>
            </a:r>
            <a:r>
              <a:rPr lang="pl-PL" sz="1800" dirty="0" err="1"/>
              <a:t>Critical</a:t>
            </a:r>
            <a:r>
              <a:rPr lang="pl-PL" sz="1800" dirty="0"/>
              <a:t> </a:t>
            </a:r>
            <a:r>
              <a:rPr lang="pl-PL" sz="1800" dirty="0" err="1"/>
              <a:t>Control</a:t>
            </a:r>
            <a:r>
              <a:rPr lang="pl-PL" sz="1800" dirty="0"/>
              <a:t> Point) to system analizy zagrożeń i </a:t>
            </a:r>
            <a:r>
              <a:rPr lang="pl-PL" sz="1800" dirty="0" smtClean="0"/>
              <a:t>krytycznych </a:t>
            </a:r>
            <a:r>
              <a:rPr lang="pl-PL" sz="1800" dirty="0"/>
              <a:t>punktów kontrolnych. Zapewnia on bezpieczeństwo zdrowotne żywności, a kontrola </a:t>
            </a:r>
            <a:r>
              <a:rPr lang="pl-PL" sz="1800" dirty="0" smtClean="0"/>
              <a:t>finalna </a:t>
            </a:r>
            <a:r>
              <a:rPr lang="pl-PL" sz="1800" dirty="0"/>
              <a:t>została uzupełniona kontrolą całego łańcucha żywnościowego obejmującego:</a:t>
            </a:r>
            <a:br>
              <a:rPr lang="pl-PL" sz="1800" dirty="0"/>
            </a:br>
            <a:endParaRPr lang="pl-PL" sz="1800" dirty="0"/>
          </a:p>
        </p:txBody>
      </p:sp>
      <p:sp>
        <p:nvSpPr>
          <p:cNvPr id="3" name="Symbol zastępczy zawartości 2"/>
          <p:cNvSpPr>
            <a:spLocks noGrp="1"/>
          </p:cNvSpPr>
          <p:nvPr>
            <p:ph idx="1"/>
          </p:nvPr>
        </p:nvSpPr>
        <p:spPr/>
        <p:txBody>
          <a:bodyPr/>
          <a:lstStyle/>
          <a:p>
            <a:pPr lvl="0"/>
            <a:r>
              <a:rPr lang="pl-PL" dirty="0"/>
              <a:t>produkcję surowca,</a:t>
            </a:r>
          </a:p>
          <a:p>
            <a:pPr lvl="0"/>
            <a:r>
              <a:rPr lang="pl-PL" dirty="0"/>
              <a:t>produkcję przetwórczą,</a:t>
            </a:r>
          </a:p>
          <a:p>
            <a:pPr lvl="0"/>
            <a:r>
              <a:rPr lang="pl-PL" dirty="0"/>
              <a:t>pakowanie i przechowywanie gotowego wyrobu,</a:t>
            </a:r>
          </a:p>
          <a:p>
            <a:pPr lvl="0"/>
            <a:r>
              <a:rPr lang="pl-PL" dirty="0"/>
              <a:t>dystrybucję gotowego wyrobu,</a:t>
            </a:r>
          </a:p>
          <a:p>
            <a:pPr lvl="0"/>
            <a:r>
              <a:rPr lang="pl-PL" dirty="0"/>
              <a:t>obrót detaliczny i spożycie.</a:t>
            </a:r>
          </a:p>
          <a:p>
            <a:pPr>
              <a:buNone/>
            </a:pP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3689</Words>
  <Application>Microsoft Office PowerPoint</Application>
  <PresentationFormat>Pokaz na ekranie (4:3)</PresentationFormat>
  <Paragraphs>242</Paragraphs>
  <Slides>59</Slides>
  <Notes>0</Notes>
  <HiddenSlides>0</HiddenSlides>
  <MMClips>0</MMClips>
  <ScaleCrop>false</ScaleCrop>
  <HeadingPairs>
    <vt:vector size="4" baseType="variant">
      <vt:variant>
        <vt:lpstr>Motyw</vt:lpstr>
      </vt:variant>
      <vt:variant>
        <vt:i4>1</vt:i4>
      </vt:variant>
      <vt:variant>
        <vt:lpstr>Tytuły slajdów</vt:lpstr>
      </vt:variant>
      <vt:variant>
        <vt:i4>59</vt:i4>
      </vt:variant>
    </vt:vector>
  </HeadingPairs>
  <TitlesOfParts>
    <vt:vector size="60" baseType="lpstr">
      <vt:lpstr>Motyw pakietu Office</vt:lpstr>
      <vt:lpstr>System zarządzania bezpieczeństwem żywności - HACCP</vt:lpstr>
      <vt:lpstr>Slajd 2</vt:lpstr>
      <vt:lpstr>Slajd 3</vt:lpstr>
      <vt:lpstr>Slajd 4</vt:lpstr>
      <vt:lpstr>Slajd 5</vt:lpstr>
      <vt:lpstr>Slajd 6</vt:lpstr>
      <vt:lpstr>Podstawowe założenia systemu zarządzania bezpieczeństwem żywności wynikające z historycznych doświadczeń przemysłów spożywczych na świecie:</vt:lpstr>
      <vt:lpstr>Slajd 8</vt:lpstr>
      <vt:lpstr>System HACCP (Hazard Analisys and Critical Control Point) to system analizy zagrożeń i krytycznych punktów kontrolnych. Zapewnia on bezpieczeństwo zdrowotne żywności, a kontrola finalna została uzupełniona kontrolą całego łańcucha żywnościowego obejmującego: </vt:lpstr>
      <vt:lpstr>Każde przedsiębiorstwo lub firma jest zobowiązana do opracowania własnego zakładowego programu lub instrukcji Dobrej Praktyki Higienicznej, która jest podstawą do wdrożenia zasad systemu HACCP. Program taki powinien uwzględniać strukturę organizacyjną i specyfikę działalności danej firmy.</vt:lpstr>
      <vt:lpstr>Najistotniejsze elementy systemu HACCP to:</vt:lpstr>
      <vt:lpstr>Siedem zasad systemy HACCP</vt:lpstr>
      <vt:lpstr>Zasada 1: Identyfikacja zagrożeń i opisanie środków zapobiegawczych.</vt:lpstr>
      <vt:lpstr>Zasada 2: Identyfikacja krytycznych punktów kontroli (CCP) </vt:lpstr>
      <vt:lpstr>Zasada 3: Identyfikacja limitów krytycznych </vt:lpstr>
      <vt:lpstr>Zasada 4: Ustalenie systemu monitorowania CCP</vt:lpstr>
      <vt:lpstr>Zasada 5: Określenie działań korygujących</vt:lpstr>
      <vt:lpstr>Zasada 6: Ustalenie procedur zapisów</vt:lpstr>
      <vt:lpstr>Zasada 7: Ustalenie procedur weryfikacji systemu</vt:lpstr>
      <vt:lpstr>Slajd 20</vt:lpstr>
      <vt:lpstr>Slajd 21</vt:lpstr>
      <vt:lpstr>Etapy wdrażania systemu HACCP </vt:lpstr>
      <vt:lpstr>ETAP I: Powołać zakładowy zespół ds. HACCP</vt:lpstr>
      <vt:lpstr>ETAP II: Zdefiniować (opisać) produkt</vt:lpstr>
      <vt:lpstr>ETAP III: Określić przeznaczenie produktu</vt:lpstr>
      <vt:lpstr>ETAP IV: Sporządzić schemat technologiczny zawierający wszystkie etapy procesu produkcyjnego</vt:lpstr>
      <vt:lpstr>ETAP V: Zweryfikować schemat technologiczny w praktyce</vt:lpstr>
      <vt:lpstr>ETAP VI: Sporządzić wykaz zagrożeń na każdym etapie i wykaz środków prewencyjnych (zapobiegawczych)</vt:lpstr>
      <vt:lpstr>Slajd 29</vt:lpstr>
      <vt:lpstr>ETAP VII: Ustalić Krytyczne Punkty Kontrolne (CCP)</vt:lpstr>
      <vt:lpstr>Slajd 31</vt:lpstr>
      <vt:lpstr>ETAP VIII: Dla każdego CCP ustalić limity krytyczne parametrów i określić tolerancje</vt:lpstr>
      <vt:lpstr>ETAP IX: Ustalić system monitorowania dla każdego CCP</vt:lpstr>
      <vt:lpstr>ETAP X: Ustalić działania korekcyjne (korygujące) w przypadku nie spełnienia wartości parametrów krytycznych</vt:lpstr>
      <vt:lpstr>ETAP XI: Określić zasady weryfikacji systemu</vt:lpstr>
      <vt:lpstr>ETAP XII: Ustalić zasady tworzenia dokumentacji systemu i przechowywania zapisów </vt:lpstr>
      <vt:lpstr>Składnikami dokumentacji są:</vt:lpstr>
      <vt:lpstr>Slajd 38</vt:lpstr>
      <vt:lpstr>Transport środków spożywczych a zasady systemu HACCP </vt:lpstr>
      <vt:lpstr>Opracowanie schematu procesu technologicznego (ETAP IV)</vt:lpstr>
      <vt:lpstr>Opracowując jednak kompleksowy system HACCP lepiej jest przyjąć schemat szerszy – pięcioetapowy obejmujący:</vt:lpstr>
      <vt:lpstr>Slajd 42</vt:lpstr>
      <vt:lpstr>Slajd 43</vt:lpstr>
      <vt:lpstr>W obrocie żywnością, a więc również w transporcie, najbardziej prawdopodobne kategorie zagrożeń jakości zdrowotnej żywności, to:</vt:lpstr>
      <vt:lpstr>Tabela 1. Arkusz identyfikacji zagrożeń i środków kontroli [36]</vt:lpstr>
      <vt:lpstr>Slajd 46</vt:lpstr>
      <vt:lpstr>Slajd 47</vt:lpstr>
      <vt:lpstr>Określenie Krytycznych Punktów Kontroli (ETAP VII - Zasada 2)</vt:lpstr>
      <vt:lpstr>System monitorowania KPK, ustalenie działań korygujących, ustalenie procedur weryfikacji </vt:lpstr>
      <vt:lpstr>Działania korygujące (Zasada 5) powinny być podejmowane po przekroczeniu wartości krytycznej dla danego punktu i powinny obejmować:</vt:lpstr>
      <vt:lpstr>Slajd 51</vt:lpstr>
      <vt:lpstr>Dokumentacja HACCP w przedsiębiorstwie transportowym (Zasada 7)</vt:lpstr>
      <vt:lpstr>Tabela 2. Lista procedur, instrukcji i załączników z „Księgi HACCP" przedsiębiorstwa transportującego żywność w warunkach chłodniczych</vt:lpstr>
      <vt:lpstr>Slajd 54</vt:lpstr>
      <vt:lpstr>Zasady dobrej praktyki transportowej w oparciu o system HACCP</vt:lpstr>
      <vt:lpstr>GHP - Good Hygiene Practice - Dobra Praktyka Higieniczna - działania, które muszą być podjęte j warunki higieniczne, które muszą być spełniane i kontrolowane na wszystkich etapach produkcji lub obrotu, aby zapewnić bezpieczeństwo żywności.  Wszystkie stosowane w firmie techniki i metody pracy oraz zalecenia dotyczące higieny powinny być opisane za pomocą odpowiednich procedur lub instrukcji. Procedury i instrukcje dotyczące Dobrej Praktyki Higienicznej powinny być ściśle przestrzegane przez wszystkich pracowników. </vt:lpstr>
      <vt:lpstr>Główne zasady funkcjonowania transportu:</vt:lpstr>
      <vt:lpstr>Dobre praktyki w transporcie to również:</vt:lpstr>
      <vt:lpstr>Dziękuję za uwagę</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zarządzania bezpieczeństwem żywności - HACCP</dc:title>
  <dc:creator>Darek</dc:creator>
  <cp:lastModifiedBy>Darek</cp:lastModifiedBy>
  <cp:revision>87</cp:revision>
  <dcterms:created xsi:type="dcterms:W3CDTF">2013-01-08T10:57:57Z</dcterms:created>
  <dcterms:modified xsi:type="dcterms:W3CDTF">2013-01-23T19:21:31Z</dcterms:modified>
</cp:coreProperties>
</file>